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2"/>
  </p:notesMasterIdLst>
  <p:sldIdLst>
    <p:sldId id="290" r:id="rId2"/>
    <p:sldId id="289" r:id="rId3"/>
    <p:sldId id="299" r:id="rId4"/>
    <p:sldId id="308" r:id="rId5"/>
    <p:sldId id="256" r:id="rId6"/>
    <p:sldId id="309" r:id="rId7"/>
    <p:sldId id="260" r:id="rId8"/>
    <p:sldId id="261" r:id="rId9"/>
    <p:sldId id="258" r:id="rId10"/>
    <p:sldId id="262" r:id="rId11"/>
    <p:sldId id="266" r:id="rId12"/>
    <p:sldId id="267" r:id="rId13"/>
    <p:sldId id="268" r:id="rId14"/>
    <p:sldId id="270" r:id="rId15"/>
    <p:sldId id="263" r:id="rId16"/>
    <p:sldId id="264" r:id="rId17"/>
    <p:sldId id="265"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310" r:id="rId35"/>
    <p:sldId id="300" r:id="rId36"/>
    <p:sldId id="315" r:id="rId37"/>
    <p:sldId id="302" r:id="rId38"/>
    <p:sldId id="303" r:id="rId39"/>
    <p:sldId id="304" r:id="rId40"/>
    <p:sldId id="305" r:id="rId41"/>
    <p:sldId id="306" r:id="rId42"/>
    <p:sldId id="257" r:id="rId43"/>
    <p:sldId id="318" r:id="rId44"/>
    <p:sldId id="311" r:id="rId45"/>
    <p:sldId id="316" r:id="rId46"/>
    <p:sldId id="307" r:id="rId47"/>
    <p:sldId id="317" r:id="rId48"/>
    <p:sldId id="312" r:id="rId49"/>
    <p:sldId id="313" r:id="rId50"/>
    <p:sldId id="314" r:id="rId51"/>
  </p:sldIdLst>
  <p:sldSz cx="9144000" cy="5143500" type="screen16x9"/>
  <p:notesSz cx="6858000" cy="9144000"/>
  <p:embeddedFontLst>
    <p:embeddedFont>
      <p:font typeface="Rubik" panose="02000604000000020004" pitchFamily="2" charset="-79"/>
      <p:regular r:id="rId53"/>
      <p:bold r:id="rId54"/>
      <p:italic r:id="rId55"/>
      <p:boldItalic r:id="rId56"/>
    </p:embeddedFont>
    <p:embeddedFont>
      <p:font typeface="Rubik Black" panose="02000604000000020004" pitchFamily="2" charset="-79"/>
      <p:bold r:id="rId57"/>
      <p:italic r:id="rId58"/>
      <p:boldItalic r:id="rId59"/>
    </p:embeddedFont>
    <p:embeddedFont>
      <p:font typeface="Rubik ExtraBold" pitchFamily="2" charset="-79"/>
      <p:bold r:id="rId60"/>
      <p:italic r:id="rId61"/>
      <p:boldItalic r:id="rId62"/>
    </p:embeddedFont>
    <p:embeddedFont>
      <p:font typeface="Rubik Light" panose="02000604000000020004" pitchFamily="2" charset="-79"/>
      <p:regular r:id="rId63"/>
      <p:bold r:id="rId64"/>
      <p:italic r:id="rId65"/>
      <p:boldItalic r:id="rId66"/>
    </p:embeddedFont>
    <p:embeddedFont>
      <p:font typeface="Rubik Medium" panose="02000604000000020004" pitchFamily="2" charset="-79"/>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4">
          <p15:clr>
            <a:srgbClr val="747775"/>
          </p15:clr>
        </p15:guide>
        <p15:guide id="2" pos="1111">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1" roundtripDataSignature="AMtx7mhiu8yf0fL2F8iXGp65rbGj0MerM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01"/>
    <p:restoredTop sz="81633"/>
  </p:normalViewPr>
  <p:slideViewPr>
    <p:cSldViewPr snapToGrid="0">
      <p:cViewPr varScale="1">
        <p:scale>
          <a:sx n="138" d="100"/>
          <a:sy n="138" d="100"/>
        </p:scale>
        <p:origin x="888" y="176"/>
      </p:cViewPr>
      <p:guideLst>
        <p:guide orient="horz" pos="214"/>
        <p:guide pos="111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7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3734199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Two examples </a:t>
            </a:r>
            <a:endParaRPr/>
          </a:p>
          <a:p>
            <a:pPr marL="171450" lvl="0" indent="-171450" algn="l" rtl="0">
              <a:lnSpc>
                <a:spcPct val="100000"/>
              </a:lnSpc>
              <a:spcBef>
                <a:spcPts val="0"/>
              </a:spcBef>
              <a:spcAft>
                <a:spcPts val="0"/>
              </a:spcAft>
              <a:buSzPts val="1100"/>
              <a:buFont typeface="Arial"/>
              <a:buChar char="-"/>
            </a:pPr>
            <a:r>
              <a:rPr lang="en-GB"/>
              <a:t>One on research for example – voorlezen </a:t>
            </a:r>
            <a:endParaRPr/>
          </a:p>
          <a:p>
            <a:pPr marL="171450" lvl="0" indent="-171450" algn="l" rtl="0">
              <a:lnSpc>
                <a:spcPct val="100000"/>
              </a:lnSpc>
              <a:spcBef>
                <a:spcPts val="0"/>
              </a:spcBef>
              <a:spcAft>
                <a:spcPts val="0"/>
              </a:spcAft>
              <a:buSzPts val="1100"/>
              <a:buFont typeface="Arial"/>
              <a:buChar char="-"/>
            </a:pPr>
            <a:r>
              <a:rPr lang="en-GB"/>
              <a:t>And another one on documentation – voorlezen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SzPts val="1100"/>
              <a:buNone/>
            </a:pPr>
            <a:r>
              <a:rPr lang="en-GB" dirty="0"/>
              <a:t>After the EU  IMP-project we continued with another one that focussed of the aspect of ICH in collection policy plans, with a series of 25 </a:t>
            </a:r>
            <a:r>
              <a:rPr lang="en-GB" dirty="0" err="1"/>
              <a:t>flemish</a:t>
            </a:r>
            <a:r>
              <a:rPr lang="en-GB" dirty="0"/>
              <a:t> museums </a:t>
            </a:r>
            <a:endParaRPr dirty="0"/>
          </a:p>
          <a:p>
            <a:pPr marL="457200" lvl="0" indent="0" algn="l" rtl="0">
              <a:lnSpc>
                <a:spcPct val="100000"/>
              </a:lnSpc>
              <a:spcBef>
                <a:spcPts val="0"/>
              </a:spcBef>
              <a:spcAft>
                <a:spcPts val="0"/>
              </a:spcAft>
              <a:buSzPts val="1100"/>
              <a:buNone/>
            </a:pPr>
            <a:r>
              <a:rPr lang="en-GB" dirty="0"/>
              <a:t>They identified the </a:t>
            </a:r>
            <a:r>
              <a:rPr lang="en-GB" dirty="0" err="1"/>
              <a:t>abscence</a:t>
            </a:r>
            <a:r>
              <a:rPr lang="en-GB" dirty="0"/>
              <a:t> or impossibility to </a:t>
            </a:r>
            <a:r>
              <a:rPr lang="en-GB" dirty="0" err="1"/>
              <a:t>adequatly</a:t>
            </a:r>
            <a:r>
              <a:rPr lang="en-GB" dirty="0"/>
              <a:t> </a:t>
            </a:r>
            <a:r>
              <a:rPr lang="en-GB" dirty="0" err="1"/>
              <a:t>decribe</a:t>
            </a:r>
            <a:r>
              <a:rPr lang="en-GB" dirty="0"/>
              <a:t> ICH in their collection management systems and a big </a:t>
            </a:r>
            <a:r>
              <a:rPr lang="en-GB" dirty="0" err="1"/>
              <a:t>treshold</a:t>
            </a:r>
            <a:r>
              <a:rPr lang="en-GB" dirty="0"/>
              <a:t> for developing their work and policies on ICH </a:t>
            </a:r>
            <a:endParaRPr dirty="0"/>
          </a:p>
          <a:p>
            <a:pPr marL="457200" lvl="0" indent="0" algn="l" rtl="0">
              <a:lnSpc>
                <a:spcPct val="100000"/>
              </a:lnSpc>
              <a:spcBef>
                <a:spcPts val="0"/>
              </a:spcBef>
              <a:spcAft>
                <a:spcPts val="0"/>
              </a:spcAft>
              <a:buSzPts val="1100"/>
              <a:buNone/>
            </a:pPr>
            <a:endParaRPr dirty="0"/>
          </a:p>
          <a:p>
            <a:pPr marL="457200" lvl="0" indent="0" algn="l" rtl="0">
              <a:lnSpc>
                <a:spcPct val="100000"/>
              </a:lnSpc>
              <a:spcBef>
                <a:spcPts val="0"/>
              </a:spcBef>
              <a:spcAft>
                <a:spcPts val="0"/>
              </a:spcAft>
              <a:buSzPts val="1100"/>
              <a:buNone/>
            </a:pPr>
            <a:r>
              <a:rPr lang="en-GB" dirty="0"/>
              <a:t>If practices of ICH are not – in some sort of fashion – part of the museums’ collection (even if museums cannot actually ever own this ICH) its often difficult to ‘justify’ working on ICH. </a:t>
            </a:r>
            <a:endParaRPr dirty="0"/>
          </a:p>
          <a:p>
            <a:pPr marL="457200" lvl="0" indent="0" algn="l" rtl="0">
              <a:lnSpc>
                <a:spcPct val="100000"/>
              </a:lnSpc>
              <a:spcBef>
                <a:spcPts val="0"/>
              </a:spcBef>
              <a:spcAft>
                <a:spcPts val="0"/>
              </a:spcAft>
              <a:buSzPts val="1100"/>
              <a:buNone/>
            </a:pPr>
            <a:r>
              <a:rPr lang="en-GB" dirty="0"/>
              <a:t>So we would have to attribute a certain status to ICH practices in museums’ collection management systems, whilst  documenting them. </a:t>
            </a:r>
            <a:endParaRPr dirty="0"/>
          </a:p>
          <a:p>
            <a:pPr marL="457200" lvl="0" indent="0" algn="l" rtl="0">
              <a:lnSpc>
                <a:spcPct val="100000"/>
              </a:lnSpc>
              <a:spcBef>
                <a:spcPts val="0"/>
              </a:spcBef>
              <a:spcAft>
                <a:spcPts val="0"/>
              </a:spcAft>
              <a:buSzPts val="1100"/>
              <a:buNone/>
            </a:pPr>
            <a:endParaRPr dirty="0"/>
          </a:p>
          <a:p>
            <a:pPr marL="457200" lvl="0" indent="0" algn="l" rtl="0">
              <a:lnSpc>
                <a:spcPct val="100000"/>
              </a:lnSpc>
              <a:spcBef>
                <a:spcPts val="0"/>
              </a:spcBef>
              <a:spcAft>
                <a:spcPts val="0"/>
              </a:spcAft>
              <a:buSzPts val="1100"/>
              <a:buNone/>
            </a:pPr>
            <a:r>
              <a:rPr lang="en-GB" dirty="0"/>
              <a:t>Out of this project, the report that </a:t>
            </a:r>
            <a:r>
              <a:rPr lang="en-GB" dirty="0" err="1"/>
              <a:t>i</a:t>
            </a:r>
            <a:r>
              <a:rPr lang="en-GB" dirty="0"/>
              <a:t> am presenting, has emerged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a:solidFill>
                  <a:srgbClr val="FF0000"/>
                </a:solidFill>
                <a:latin typeface="Rubik"/>
                <a:ea typeface="Rubik"/>
                <a:cs typeface="Rubik"/>
                <a:sym typeface="Rubik"/>
              </a:rPr>
              <a:t>We identified many </a:t>
            </a:r>
            <a:r>
              <a:rPr lang="en-GB" sz="1100" b="1">
                <a:solidFill>
                  <a:srgbClr val="FF0000"/>
                </a:solidFill>
                <a:latin typeface="Rubik"/>
                <a:ea typeface="Rubik"/>
                <a:cs typeface="Rubik"/>
                <a:sym typeface="Rubik"/>
              </a:rPr>
              <a:t>challenges surrounding the integration of information </a:t>
            </a:r>
            <a:r>
              <a:rPr lang="en-GB" sz="1100">
                <a:solidFill>
                  <a:srgbClr val="FF0000"/>
                </a:solidFill>
                <a:latin typeface="Rubik"/>
                <a:ea typeface="Rubik"/>
                <a:cs typeface="Rubik"/>
                <a:sym typeface="Rubik"/>
              </a:rPr>
              <a:t>on ICH practices in museums’ collection management systems  - they are </a:t>
            </a:r>
            <a:r>
              <a:rPr lang="en-GB" sz="1100" b="1">
                <a:solidFill>
                  <a:srgbClr val="0B525F"/>
                </a:solidFill>
                <a:latin typeface="Rubik"/>
                <a:ea typeface="Rubik"/>
                <a:cs typeface="Rubik"/>
                <a:sym typeface="Rubik"/>
              </a:rPr>
              <a:t>diverse and multifaceted</a:t>
            </a:r>
            <a:endParaRPr sz="1100">
              <a:solidFill>
                <a:srgbClr val="0B525F"/>
              </a:solidFill>
              <a:latin typeface="Rubik"/>
              <a:ea typeface="Rubik"/>
              <a:cs typeface="Rubik"/>
              <a:sym typeface="Rubik"/>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Consequentes of these challenges are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GB"/>
              <a:t>Which is detrimental to the safeguarding of ICH </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1100" b="0" i="0" u="sng" strike="noStrike" cap="none" dirty="0">
                <a:solidFill>
                  <a:srgbClr val="000000"/>
                </a:solidFill>
                <a:latin typeface="Arial"/>
                <a:ea typeface="Arial"/>
                <a:cs typeface="Arial"/>
                <a:sym typeface="Arial"/>
              </a:rPr>
              <a:t>so we developed this application profile for ICH in museums collection management systems containing </a:t>
            </a:r>
            <a:endParaRPr dirty="0"/>
          </a:p>
          <a:p>
            <a:pPr marL="457200" lvl="0" indent="-228600" algn="l" rtl="0">
              <a:lnSpc>
                <a:spcPct val="100000"/>
              </a:lnSpc>
              <a:spcBef>
                <a:spcPts val="0"/>
              </a:spcBef>
              <a:spcAft>
                <a:spcPts val="0"/>
              </a:spcAft>
              <a:buSzPts val="1100"/>
              <a:buNone/>
            </a:pPr>
            <a:endParaRPr sz="1100" b="0" i="0" u="sng"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none" strike="noStrike" cap="none" dirty="0">
                <a:solidFill>
                  <a:srgbClr val="000000"/>
                </a:solidFill>
                <a:latin typeface="Arial"/>
                <a:ea typeface="Arial"/>
                <a:cs typeface="Arial"/>
                <a:sym typeface="Arial"/>
              </a:rPr>
              <a:t>the technical specifications of an application profile for describing ICH practices, </a:t>
            </a:r>
            <a:r>
              <a:rPr lang="en-GB" sz="1100" b="0" i="0" u="none" strike="noStrike" cap="none" dirty="0" err="1">
                <a:solidFill>
                  <a:srgbClr val="000000"/>
                </a:solidFill>
                <a:latin typeface="Arial"/>
                <a:ea typeface="Arial"/>
                <a:cs typeface="Arial"/>
                <a:sym typeface="Arial"/>
              </a:rPr>
              <a:t>i.c.</a:t>
            </a:r>
            <a:r>
              <a:rPr lang="en-GB" sz="1100" b="0" i="0" u="none" strike="noStrike" cap="none" dirty="0">
                <a:solidFill>
                  <a:srgbClr val="000000"/>
                </a:solidFill>
                <a:latin typeface="Arial"/>
                <a:ea typeface="Arial"/>
                <a:cs typeface="Arial"/>
                <a:sym typeface="Arial"/>
              </a:rPr>
              <a:t> a list of all entities that the model allows to describe and a list of their interrelationships.</a:t>
            </a:r>
            <a:endParaRPr dirty="0"/>
          </a:p>
          <a:p>
            <a:pPr marL="457200" lvl="0" indent="-228600" algn="l" rtl="0">
              <a:lnSpc>
                <a:spcPct val="100000"/>
              </a:lnSpc>
              <a:spcBef>
                <a:spcPts val="0"/>
              </a:spcBef>
              <a:spcAft>
                <a:spcPts val="0"/>
              </a:spcAft>
              <a:buSzPts val="1100"/>
              <a:buNone/>
            </a:pPr>
            <a:endParaRPr b="0" i="0" u="none" strike="noStrike" dirty="0">
              <a:solidFill>
                <a:srgbClr val="000000"/>
              </a:solidFill>
            </a:endParaRPr>
          </a:p>
          <a:p>
            <a:pPr marL="457200" lvl="0" indent="-298450" algn="l" rtl="0">
              <a:lnSpc>
                <a:spcPct val="100000"/>
              </a:lnSpc>
              <a:spcBef>
                <a:spcPts val="0"/>
              </a:spcBef>
              <a:spcAft>
                <a:spcPts val="0"/>
              </a:spcAft>
              <a:buSzPts val="1100"/>
              <a:buChar char="●"/>
            </a:pPr>
            <a:r>
              <a:rPr lang="en-GB" sz="1100" b="0" i="0" u="sng" strike="noStrike" cap="none" dirty="0">
                <a:solidFill>
                  <a:srgbClr val="000000"/>
                </a:solidFill>
                <a:latin typeface="Arial"/>
                <a:ea typeface="Arial"/>
                <a:cs typeface="Arial"/>
                <a:sym typeface="Arial"/>
              </a:rPr>
              <a:t>A series of Cataloguing Rules -</a:t>
            </a:r>
            <a:r>
              <a:rPr lang="en-GB" sz="1100" b="0" i="0" u="none" strike="noStrike" cap="none" dirty="0">
                <a:solidFill>
                  <a:srgbClr val="000000"/>
                </a:solidFill>
                <a:latin typeface="Arial"/>
                <a:ea typeface="Arial"/>
                <a:cs typeface="Arial"/>
                <a:sym typeface="Arial"/>
              </a:rPr>
              <a:t> containing two sets of rules for ICH practices, starting from from two different perspectives:</a:t>
            </a:r>
            <a:endParaRPr b="0" i="0" u="none" strike="noStrike" dirty="0">
              <a:solidFill>
                <a:srgbClr val="000000"/>
              </a:solidFill>
            </a:endParaRPr>
          </a:p>
          <a:p>
            <a:pPr marL="914400" lvl="1" indent="-298450" algn="l" rtl="0">
              <a:lnSpc>
                <a:spcPct val="100000"/>
              </a:lnSpc>
              <a:spcBef>
                <a:spcPts val="0"/>
              </a:spcBef>
              <a:spcAft>
                <a:spcPts val="0"/>
              </a:spcAft>
              <a:buSzPts val="1100"/>
              <a:buChar char="○"/>
            </a:pPr>
            <a:r>
              <a:rPr lang="en-GB" sz="1100" b="0" i="0" u="none" strike="noStrike" cap="none" dirty="0">
                <a:solidFill>
                  <a:srgbClr val="000000"/>
                </a:solidFill>
                <a:latin typeface="Arial"/>
                <a:ea typeface="Arial"/>
                <a:cs typeface="Arial"/>
                <a:sym typeface="Arial"/>
              </a:rPr>
              <a:t>a collection manager describing a collection item and the practices of ICH associated with it</a:t>
            </a:r>
            <a:endParaRPr sz="1100" b="1" i="0" u="none" strike="noStrike" cap="none" dirty="0">
              <a:solidFill>
                <a:srgbClr val="000000"/>
              </a:solidFill>
              <a:latin typeface="Arial"/>
              <a:ea typeface="Arial"/>
              <a:cs typeface="Arial"/>
              <a:sym typeface="Arial"/>
            </a:endParaRPr>
          </a:p>
          <a:p>
            <a:pPr marL="914400" lvl="1" indent="-298450" algn="l" rtl="0">
              <a:lnSpc>
                <a:spcPct val="100000"/>
              </a:lnSpc>
              <a:spcBef>
                <a:spcPts val="0"/>
              </a:spcBef>
              <a:spcAft>
                <a:spcPts val="0"/>
              </a:spcAft>
              <a:buSzPts val="1100"/>
              <a:buChar char="○"/>
            </a:pPr>
            <a:r>
              <a:rPr lang="en-GB" sz="1100" b="0" i="0" u="none" strike="noStrike" cap="none" dirty="0">
                <a:solidFill>
                  <a:srgbClr val="000000"/>
                </a:solidFill>
                <a:latin typeface="Arial"/>
                <a:ea typeface="Arial"/>
                <a:cs typeface="Arial"/>
                <a:sym typeface="Arial"/>
              </a:rPr>
              <a:t>an expert or practitioner of ICH describing a specific manifestation of an ICH practise</a:t>
            </a:r>
            <a:endParaRPr sz="1100" b="1" i="0" u="none" strike="noStrike" cap="none" dirty="0">
              <a:solidFill>
                <a:srgbClr val="000000"/>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100" b="0" i="0" u="sng" strike="noStrike" cap="none" dirty="0">
                <a:solidFill>
                  <a:srgbClr val="000000"/>
                </a:solidFill>
                <a:latin typeface="Arial"/>
                <a:ea typeface="Arial"/>
                <a:cs typeface="Arial"/>
                <a:sym typeface="Arial"/>
              </a:rPr>
              <a:t>And Policy Recommendations</a:t>
            </a:r>
            <a:r>
              <a:rPr lang="en-GB" sz="1100" b="0" i="0" u="none" strike="noStrike" cap="none" dirty="0">
                <a:solidFill>
                  <a:srgbClr val="000000"/>
                </a:solidFill>
                <a:latin typeface="Arial"/>
                <a:ea typeface="Arial"/>
                <a:cs typeface="Arial"/>
                <a:sym typeface="Arial"/>
              </a:rPr>
              <a:t> - formulating minimum requirements for an institutional policy on cataloguing ICH practices </a:t>
            </a:r>
            <a:endParaRPr dirty="0"/>
          </a:p>
          <a:p>
            <a:pPr marL="457200" lvl="0" indent="-298450" algn="l" rtl="0">
              <a:lnSpc>
                <a:spcPct val="100000"/>
              </a:lnSpc>
              <a:spcBef>
                <a:spcPts val="0"/>
              </a:spcBef>
              <a:spcAft>
                <a:spcPts val="0"/>
              </a:spcAft>
              <a:buSzPts val="1100"/>
              <a:buChar char="●"/>
            </a:pPr>
            <a:r>
              <a:rPr lang="en-GB" sz="1100" b="0" i="0" u="none" strike="noStrike" cap="none" dirty="0">
                <a:solidFill>
                  <a:srgbClr val="000000"/>
                </a:solidFill>
                <a:latin typeface="Arial"/>
                <a:ea typeface="Arial"/>
                <a:cs typeface="Arial"/>
                <a:sym typeface="Arial"/>
              </a:rPr>
              <a:t>The first 13 proof of concepts from 13 museums in Flanders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1100" b="0" i="0" u="none" strike="noStrike" cap="none">
                <a:solidFill>
                  <a:srgbClr val="000000"/>
                </a:solidFill>
                <a:latin typeface="Arial"/>
                <a:ea typeface="Arial"/>
                <a:cs typeface="Arial"/>
                <a:sym typeface="Arial"/>
              </a:rPr>
              <a:t>All entities have been drawn from</a:t>
            </a:r>
            <a:r>
              <a:rPr lang="en-GB" sz="1100" b="1" i="0" u="none" strike="noStrike" cap="none">
                <a:solidFill>
                  <a:srgbClr val="000000"/>
                </a:solidFill>
                <a:latin typeface="Arial"/>
                <a:ea typeface="Arial"/>
                <a:cs typeface="Arial"/>
                <a:sym typeface="Arial"/>
              </a:rPr>
              <a:t> five different standard models</a:t>
            </a:r>
            <a:r>
              <a:rPr lang="en-GB" sz="1100" b="0" i="0" u="none" strike="noStrike" cap="none">
                <a:solidFill>
                  <a:srgbClr val="000000"/>
                </a:solidFill>
                <a:latin typeface="Arial"/>
                <a:ea typeface="Arial"/>
                <a:cs typeface="Arial"/>
                <a:sym typeface="Arial"/>
              </a:rPr>
              <a:t>, for which the English labels have been included as ‘equivalent classes’. These names should be used to serialise the information in </a:t>
            </a:r>
            <a:r>
              <a:rPr lang="en-GB" sz="1100" b="1" i="0" u="none" strike="noStrike" cap="none">
                <a:solidFill>
                  <a:srgbClr val="000000"/>
                </a:solidFill>
                <a:latin typeface="Arial"/>
                <a:ea typeface="Arial"/>
                <a:cs typeface="Arial"/>
                <a:sym typeface="Arial"/>
              </a:rPr>
              <a:t>a machine-readable format</a:t>
            </a:r>
            <a:endParaRPr/>
          </a:p>
          <a:p>
            <a:pPr marL="457200" lvl="0" indent="-298450" algn="l" rtl="0">
              <a:lnSpc>
                <a:spcPct val="100000"/>
              </a:lnSpc>
              <a:spcBef>
                <a:spcPts val="0"/>
              </a:spcBef>
              <a:spcAft>
                <a:spcPts val="0"/>
              </a:spcAft>
              <a:buSzPts val="1100"/>
              <a:buChar char="●"/>
            </a:pPr>
            <a:r>
              <a:rPr lang="en-GB" sz="1100" b="1" i="0" u="none" strike="noStrike" cap="none">
                <a:solidFill>
                  <a:srgbClr val="000000"/>
                </a:solidFill>
                <a:latin typeface="Arial"/>
                <a:ea typeface="Arial"/>
                <a:cs typeface="Arial"/>
                <a:sym typeface="Arial"/>
              </a:rPr>
              <a:t>For this part of the report, we worked together intensively with meemoo. Flemish Institute for Archiving, and especially Bert Lemmens - who also provides a more detailed explation in the video that is featured in one of the following slides, which is available online </a:t>
            </a: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rgbClr val="0B525F"/>
              </a:buClr>
              <a:buSzPts val="1400"/>
              <a:buFont typeface="Rubik"/>
              <a:buChar char="-"/>
            </a:pPr>
            <a:r>
              <a:rPr lang="en-GB"/>
              <a:t>We propose an ENTITY HIERARCHY in the report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 name="Google Shape;5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rgbClr val="0B525F"/>
              </a:buClr>
              <a:buSzPts val="1400"/>
              <a:buFont typeface="Rubik"/>
              <a:buChar char="-"/>
            </a:pPr>
            <a:r>
              <a:rPr lang="en-GB"/>
              <a:t>And a core model of the application profile, including the entities and their corresponding properties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And here you can see one of the proofs of concept, </a:t>
            </a:r>
            <a:endParaRPr/>
          </a:p>
          <a:p>
            <a:pPr marL="0" lvl="0" indent="0" algn="l" rtl="0">
              <a:lnSpc>
                <a:spcPct val="100000"/>
              </a:lnSpc>
              <a:spcBef>
                <a:spcPts val="0"/>
              </a:spcBef>
              <a:spcAft>
                <a:spcPts val="0"/>
              </a:spcAft>
              <a:buSzPts val="1100"/>
              <a:buNone/>
            </a:pPr>
            <a:r>
              <a:rPr lang="en-GB"/>
              <a:t>With the example of the Malines Ommegang, which is a procession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000"/>
              </a:spcBef>
              <a:spcAft>
                <a:spcPts val="0"/>
              </a:spcAft>
              <a:buSzPts val="1100"/>
              <a:buNone/>
            </a:pPr>
            <a:r>
              <a:rPr lang="en-GB"/>
              <a:t>We provided detailed information on the entities, including some examples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00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And for those among you who are interested in the more technical explanation, we have our colleaegue from the flemish institute for archives – bert lemmens - elaborating on it, in this video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9" name="Google Shape;239;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But prior to even trying to implement this application profile, it is </a:t>
            </a:r>
            <a:r>
              <a:rPr lang="en-GB" dirty="0" err="1"/>
              <a:t>necesasry</a:t>
            </a:r>
            <a:r>
              <a:rPr lang="en-GB" dirty="0"/>
              <a:t> to develop deontological guidelines for this approach. </a:t>
            </a:r>
            <a:endParaRPr dirty="0"/>
          </a:p>
          <a:p>
            <a:pPr marL="0" lvl="0" indent="0" algn="l" rtl="0">
              <a:lnSpc>
                <a:spcPct val="100000"/>
              </a:lnSpc>
              <a:spcBef>
                <a:spcPts val="0"/>
              </a:spcBef>
              <a:spcAft>
                <a:spcPts val="0"/>
              </a:spcAft>
              <a:buSzPts val="1100"/>
              <a:buNone/>
            </a:pPr>
            <a:r>
              <a:rPr lang="en-GB" dirty="0"/>
              <a:t>According to us, a</a:t>
            </a:r>
            <a:r>
              <a:rPr lang="en-GB" sz="1100" dirty="0">
                <a:solidFill>
                  <a:srgbClr val="0B525F"/>
                </a:solidFill>
                <a:latin typeface="Rubik"/>
                <a:ea typeface="Rubik"/>
                <a:cs typeface="Rubik"/>
                <a:sym typeface="Rubik"/>
              </a:rPr>
              <a:t> policy on documenting ICH in museums requires: </a:t>
            </a:r>
            <a:endParaRPr dirty="0"/>
          </a:p>
          <a:p>
            <a:pPr marL="0" lvl="0" indent="-69850" algn="l" rtl="0">
              <a:lnSpc>
                <a:spcPct val="125454"/>
              </a:lnSpc>
              <a:spcBef>
                <a:spcPts val="1000"/>
              </a:spcBef>
              <a:spcAft>
                <a:spcPts val="0"/>
              </a:spcAft>
              <a:buClr>
                <a:schemeClr val="dk1"/>
              </a:buClr>
              <a:buSzPts val="1100"/>
              <a:buChar char="●"/>
            </a:pPr>
            <a:r>
              <a:rPr lang="en-GB" sz="1100" dirty="0">
                <a:solidFill>
                  <a:srgbClr val="0B525F"/>
                </a:solidFill>
                <a:latin typeface="Rubik"/>
                <a:ea typeface="Rubik"/>
                <a:cs typeface="Rubik"/>
                <a:sym typeface="Rubik"/>
              </a:rPr>
              <a:t>→ a vision on </a:t>
            </a:r>
            <a:r>
              <a:rPr lang="en-GB" sz="1100" b="1" dirty="0">
                <a:solidFill>
                  <a:srgbClr val="0B525F"/>
                </a:solidFill>
                <a:latin typeface="Rubik"/>
                <a:ea typeface="Rubik"/>
                <a:cs typeface="Rubik"/>
                <a:sym typeface="Rubik"/>
              </a:rPr>
              <a:t>collaborating</a:t>
            </a:r>
            <a:r>
              <a:rPr lang="en-GB" sz="1100" dirty="0">
                <a:solidFill>
                  <a:srgbClr val="0B525F"/>
                </a:solidFill>
                <a:latin typeface="Rubik"/>
                <a:ea typeface="Rubik"/>
                <a:cs typeface="Rubik"/>
                <a:sym typeface="Rubik"/>
              </a:rPr>
              <a:t> with</a:t>
            </a:r>
            <a:r>
              <a:rPr lang="en-GB" sz="1100" b="1" dirty="0">
                <a:solidFill>
                  <a:srgbClr val="0B525F"/>
                </a:solidFill>
                <a:latin typeface="Rubik"/>
                <a:ea typeface="Rubik"/>
                <a:cs typeface="Rubik"/>
                <a:sym typeface="Rubik"/>
              </a:rPr>
              <a:t> communities, groups, individuals</a:t>
            </a:r>
            <a:r>
              <a:rPr lang="en-GB" sz="1100" dirty="0">
                <a:solidFill>
                  <a:srgbClr val="0B525F"/>
                </a:solidFill>
                <a:latin typeface="Rubik"/>
                <a:ea typeface="Rubik"/>
                <a:cs typeface="Rubik"/>
                <a:sym typeface="Rubik"/>
              </a:rPr>
              <a:t> that practice and transmit ICH</a:t>
            </a:r>
            <a:endParaRPr dirty="0"/>
          </a:p>
          <a:p>
            <a:pPr marL="0" lvl="0" indent="-69850" algn="l" rtl="0">
              <a:lnSpc>
                <a:spcPct val="125454"/>
              </a:lnSpc>
              <a:spcBef>
                <a:spcPts val="1000"/>
              </a:spcBef>
              <a:spcAft>
                <a:spcPts val="0"/>
              </a:spcAft>
              <a:buClr>
                <a:schemeClr val="dk1"/>
              </a:buClr>
              <a:buSzPts val="1100"/>
              <a:buChar char="●"/>
            </a:pPr>
            <a:r>
              <a:rPr lang="en-GB" sz="1100" dirty="0">
                <a:solidFill>
                  <a:srgbClr val="0B525F"/>
                </a:solidFill>
                <a:latin typeface="Rubik"/>
                <a:ea typeface="Rubik"/>
                <a:cs typeface="Rubik"/>
                <a:sym typeface="Rubik"/>
              </a:rPr>
              <a:t>→ a vision on </a:t>
            </a:r>
            <a:r>
              <a:rPr lang="en-GB" sz="1100" b="1" dirty="0">
                <a:solidFill>
                  <a:srgbClr val="0B525F"/>
                </a:solidFill>
                <a:latin typeface="Rubik"/>
                <a:ea typeface="Rubik"/>
                <a:cs typeface="Rubik"/>
                <a:sym typeface="Rubik"/>
              </a:rPr>
              <a:t>connecting</a:t>
            </a:r>
            <a:r>
              <a:rPr lang="en-GB" sz="1100" dirty="0">
                <a:solidFill>
                  <a:srgbClr val="0B525F"/>
                </a:solidFill>
                <a:latin typeface="Rubik"/>
                <a:ea typeface="Rubik"/>
                <a:cs typeface="Rubik"/>
                <a:sym typeface="Rubik"/>
              </a:rPr>
              <a:t> collection </a:t>
            </a:r>
            <a:r>
              <a:rPr lang="en-GB" sz="1100" b="1" dirty="0">
                <a:solidFill>
                  <a:srgbClr val="0B525F"/>
                </a:solidFill>
                <a:latin typeface="Rubik"/>
                <a:ea typeface="Rubik"/>
                <a:cs typeface="Rubik"/>
                <a:sym typeface="Rubik"/>
              </a:rPr>
              <a:t>objects</a:t>
            </a:r>
            <a:r>
              <a:rPr lang="en-GB" sz="1100" dirty="0">
                <a:solidFill>
                  <a:srgbClr val="0B525F"/>
                </a:solidFill>
                <a:latin typeface="Rubik"/>
                <a:ea typeface="Rubik"/>
                <a:cs typeface="Rubik"/>
                <a:sym typeface="Rubik"/>
              </a:rPr>
              <a:t> with </a:t>
            </a:r>
            <a:r>
              <a:rPr lang="en-GB" sz="1100" b="1" dirty="0">
                <a:solidFill>
                  <a:srgbClr val="0B525F"/>
                </a:solidFill>
                <a:latin typeface="Rubik"/>
                <a:ea typeface="Rubik"/>
                <a:cs typeface="Rubik"/>
                <a:sym typeface="Rubik"/>
              </a:rPr>
              <a:t>ICH practices</a:t>
            </a:r>
            <a:endParaRPr dirty="0"/>
          </a:p>
          <a:p>
            <a:pPr marL="0" lvl="0" indent="0" algn="l" rtl="0">
              <a:lnSpc>
                <a:spcPct val="125454"/>
              </a:lnSpc>
              <a:spcBef>
                <a:spcPts val="1000"/>
              </a:spcBef>
              <a:spcAft>
                <a:spcPts val="0"/>
              </a:spcAft>
              <a:buClr>
                <a:schemeClr val="dk1"/>
              </a:buClr>
              <a:buSzPts val="1100"/>
              <a:buNone/>
            </a:pPr>
            <a:endParaRPr sz="1100" b="1" dirty="0">
              <a:solidFill>
                <a:srgbClr val="0B525F"/>
              </a:solidFill>
              <a:latin typeface="Rubik"/>
              <a:ea typeface="Rubik"/>
              <a:cs typeface="Rubik"/>
              <a:sym typeface="Rubik"/>
            </a:endParaRPr>
          </a:p>
          <a:p>
            <a:pPr marL="0" lvl="0" indent="-69850" algn="l" rtl="0">
              <a:lnSpc>
                <a:spcPct val="125454"/>
              </a:lnSpc>
              <a:spcBef>
                <a:spcPts val="1000"/>
              </a:spcBef>
              <a:spcAft>
                <a:spcPts val="0"/>
              </a:spcAft>
              <a:buClr>
                <a:schemeClr val="dk1"/>
              </a:buClr>
              <a:buSzPts val="1100"/>
              <a:buChar char="●"/>
            </a:pPr>
            <a:r>
              <a:rPr lang="en-GB" sz="1100" b="1" dirty="0">
                <a:solidFill>
                  <a:srgbClr val="0B525F"/>
                </a:solidFill>
                <a:latin typeface="Rubik"/>
                <a:ea typeface="Rubik"/>
                <a:cs typeface="Rubik"/>
                <a:sym typeface="Rubik"/>
              </a:rPr>
              <a:t>We provided 5 policy recommendations, based on … </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rgbClr val="0B525F"/>
              </a:buClr>
              <a:buSzPts val="1400"/>
              <a:buFont typeface="Rubik"/>
              <a:buChar char="-"/>
            </a:pPr>
            <a:r>
              <a:rPr lang="en-GB"/>
              <a:t>But … many challenges still remain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rgbClr val="0B525F"/>
              </a:buClr>
              <a:buSzPts val="1400"/>
              <a:buFont typeface="Rubik"/>
              <a:buChar char="-"/>
            </a:pPr>
            <a:r>
              <a:rPr lang="en-GB"/>
              <a:t>But even more important, a whole range of opportunities lies before us, especially when we approach this topic of documenting ICH in museum context from a global perspective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Clr>
                <a:srgbClr val="0B525F"/>
              </a:buClr>
              <a:buSzPts val="1400"/>
              <a:buFont typeface="Rubik"/>
              <a:buNone/>
            </a:pPr>
            <a:r>
              <a:rPr lang="en-GB"/>
              <a:t>Ook iets over pURI zeggen?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lvl="0" indent="0" algn="l" rtl="0">
              <a:spcBef>
                <a:spcPts val="0"/>
              </a:spcBef>
              <a:spcAft>
                <a:spcPts val="0"/>
              </a:spcAft>
              <a:buNone/>
            </a:pPr>
            <a:r>
              <a:rPr lang="en-GB" dirty="0" err="1"/>
              <a:t>Conventie</a:t>
            </a:r>
            <a:endParaRPr lang="en-GB" dirty="0"/>
          </a:p>
          <a:p>
            <a:pPr marL="0" lvl="0" indent="0" algn="l" rtl="0">
              <a:spcBef>
                <a:spcPts val="0"/>
              </a:spcBef>
              <a:spcAft>
                <a:spcPts val="0"/>
              </a:spcAft>
              <a:buNone/>
            </a:pPr>
            <a:r>
              <a:rPr lang="en-GB" dirty="0" err="1"/>
              <a:t>Definitie</a:t>
            </a:r>
            <a:r>
              <a:rPr lang="en-GB" dirty="0"/>
              <a:t> immaterieel erfgoed, met </a:t>
            </a:r>
            <a:r>
              <a:rPr lang="en-GB" dirty="0" err="1"/>
              <a:t>oa</a:t>
            </a:r>
            <a:r>
              <a:rPr lang="en-GB" dirty="0"/>
              <a:t> de </a:t>
            </a:r>
            <a:r>
              <a:rPr lang="en-GB" dirty="0" err="1"/>
              <a:t>verschillende</a:t>
            </a:r>
            <a:r>
              <a:rPr lang="en-GB" dirty="0"/>
              <a:t> </a:t>
            </a:r>
            <a:r>
              <a:rPr lang="en-GB" dirty="0" err="1"/>
              <a:t>domeinen</a:t>
            </a:r>
            <a:r>
              <a:rPr lang="en-GB" dirty="0"/>
              <a:t> &amp; </a:t>
            </a:r>
            <a:r>
              <a:rPr lang="en-GB" dirty="0" err="1"/>
              <a:t>nadruk</a:t>
            </a:r>
            <a:r>
              <a:rPr lang="en-GB" dirty="0"/>
              <a:t> op </a:t>
            </a:r>
            <a:r>
              <a:rPr lang="en-GB" dirty="0" err="1"/>
              <a:t>veranderlijk</a:t>
            </a:r>
            <a:r>
              <a:rPr lang="en-GB" dirty="0"/>
              <a:t>, </a:t>
            </a:r>
            <a:r>
              <a:rPr lang="en-GB" dirty="0" err="1"/>
              <a:t>dynamisch</a:t>
            </a:r>
            <a:r>
              <a:rPr lang="en-GB" dirty="0"/>
              <a:t>, </a:t>
            </a:r>
            <a:r>
              <a:rPr lang="en-GB" dirty="0" err="1"/>
              <a:t>eigentijds</a:t>
            </a:r>
            <a:endParaRPr lang="en-GB" dirty="0"/>
          </a:p>
          <a:p>
            <a:pPr marL="0" lvl="0" indent="0" algn="l" rtl="0">
              <a:spcBef>
                <a:spcPts val="0"/>
              </a:spcBef>
              <a:spcAft>
                <a:spcPts val="0"/>
              </a:spcAft>
              <a:buNone/>
            </a:pPr>
            <a:r>
              <a:rPr lang="en-GB" dirty="0"/>
              <a:t>CGI </a:t>
            </a:r>
            <a:r>
              <a:rPr lang="en-GB" dirty="0" err="1"/>
              <a:t>als</a:t>
            </a:r>
            <a:r>
              <a:rPr lang="en-GB" dirty="0"/>
              <a:t> </a:t>
            </a:r>
            <a:r>
              <a:rPr lang="en-GB" dirty="0" err="1"/>
              <a:t>primaire</a:t>
            </a:r>
            <a:r>
              <a:rPr lang="en-GB" dirty="0"/>
              <a:t> custodians - </a:t>
            </a:r>
            <a:r>
              <a:rPr lang="en-GB" dirty="0" err="1"/>
              <a:t>niet</a:t>
            </a:r>
            <a:r>
              <a:rPr lang="en-GB" dirty="0"/>
              <a:t> </a:t>
            </a:r>
            <a:r>
              <a:rPr lang="en-GB" dirty="0" err="1"/>
              <a:t>een</a:t>
            </a:r>
            <a:r>
              <a:rPr lang="en-GB" dirty="0"/>
              <a:t> </a:t>
            </a:r>
            <a:r>
              <a:rPr lang="en-GB" dirty="0" err="1"/>
              <a:t>erfgoedinstelling</a:t>
            </a:r>
            <a:r>
              <a:rPr lang="en-GB" dirty="0"/>
              <a:t> </a:t>
            </a:r>
          </a:p>
          <a:p>
            <a:pPr marL="0" lvl="0" indent="0" algn="l" rtl="0">
              <a:spcBef>
                <a:spcPts val="0"/>
              </a:spcBef>
              <a:spcAft>
                <a:spcPts val="0"/>
              </a:spcAft>
              <a:buNone/>
            </a:pPr>
            <a:r>
              <a:rPr lang="en-GB" dirty="0" err="1"/>
              <a:t>Vlaams</a:t>
            </a:r>
            <a:r>
              <a:rPr lang="en-GB" dirty="0"/>
              <a:t> </a:t>
            </a:r>
            <a:r>
              <a:rPr lang="en-GB" dirty="0" err="1"/>
              <a:t>beleid</a:t>
            </a:r>
            <a:r>
              <a:rPr lang="en-GB" dirty="0"/>
              <a:t> </a:t>
            </a:r>
            <a:r>
              <a:rPr lang="en-GB" dirty="0" err="1"/>
              <a:t>rond</a:t>
            </a:r>
            <a:r>
              <a:rPr lang="en-GB" dirty="0"/>
              <a:t> immaterieel erfgoed </a:t>
            </a:r>
          </a:p>
          <a:p>
            <a:pPr marL="0" lvl="0" indent="0" algn="l" rtl="0">
              <a:spcBef>
                <a:spcPts val="0"/>
              </a:spcBef>
              <a:spcAft>
                <a:spcPts val="0"/>
              </a:spcAft>
              <a:buNone/>
            </a:pPr>
            <a:r>
              <a:rPr lang="en-GB" dirty="0" err="1"/>
              <a:t>Verschil</a:t>
            </a:r>
            <a:r>
              <a:rPr lang="en-GB" dirty="0"/>
              <a:t> met </a:t>
            </a:r>
            <a:r>
              <a:rPr lang="en-GB" dirty="0" err="1"/>
              <a:t>andere</a:t>
            </a:r>
            <a:r>
              <a:rPr lang="en-GB" dirty="0"/>
              <a:t> types erfgoed</a:t>
            </a:r>
          </a:p>
          <a:p>
            <a:pPr marL="0" lvl="0" indent="0" algn="l" rtl="0">
              <a:spcBef>
                <a:spcPts val="0"/>
              </a:spcBef>
              <a:spcAft>
                <a:spcPts val="0"/>
              </a:spcAft>
              <a:buNone/>
            </a:pPr>
            <a:endParaRPr lang="en-GB" dirty="0"/>
          </a:p>
          <a:p>
            <a:pPr marL="457200" lvl="0" indent="-298450" algn="l" rtl="0">
              <a:lnSpc>
                <a:spcPct val="100000"/>
              </a:lnSpc>
              <a:spcBef>
                <a:spcPts val="0"/>
              </a:spcBef>
              <a:spcAft>
                <a:spcPts val="0"/>
              </a:spcAft>
              <a:buSzPts val="1100"/>
              <a:buChar char="●"/>
            </a:pPr>
            <a:r>
              <a:rPr lang="en-GB" dirty="0"/>
              <a:t>For a common understanding: in this trajectory we define ICH as it is understood in the 2003 UNESCO Convention on safeguarding intangible cultural heritage. This heritage</a:t>
            </a:r>
          </a:p>
          <a:p>
            <a:pPr marL="914400" lvl="1" indent="-298450" algn="l" rtl="0">
              <a:lnSpc>
                <a:spcPct val="100000"/>
              </a:lnSpc>
              <a:spcBef>
                <a:spcPts val="0"/>
              </a:spcBef>
              <a:spcAft>
                <a:spcPts val="0"/>
              </a:spcAft>
              <a:buSzPts val="1100"/>
              <a:buChar char="○"/>
            </a:pPr>
            <a:r>
              <a:rPr lang="en-GB" dirty="0"/>
              <a:t>It is living and dynamic</a:t>
            </a:r>
          </a:p>
          <a:p>
            <a:pPr marL="914400" lvl="1" indent="-298450" algn="l" rtl="0">
              <a:lnSpc>
                <a:spcPct val="100000"/>
              </a:lnSpc>
              <a:spcBef>
                <a:spcPts val="0"/>
              </a:spcBef>
              <a:spcAft>
                <a:spcPts val="0"/>
              </a:spcAft>
              <a:buSzPts val="1100"/>
              <a:buChar char="○"/>
            </a:pPr>
            <a:r>
              <a:rPr lang="en-GB" dirty="0"/>
              <a:t>Transmitted from generation to generation </a:t>
            </a:r>
          </a:p>
          <a:p>
            <a:pPr marL="914400" lvl="1" indent="-298450" algn="l" rtl="0">
              <a:lnSpc>
                <a:spcPct val="100000"/>
              </a:lnSpc>
              <a:spcBef>
                <a:spcPts val="0"/>
              </a:spcBef>
              <a:spcAft>
                <a:spcPts val="0"/>
              </a:spcAft>
              <a:buSzPts val="1100"/>
              <a:buChar char="○"/>
            </a:pPr>
            <a:r>
              <a:rPr lang="en-GB" dirty="0"/>
              <a:t>Communities, groups and individuals who practice and transmit ICH at the core of all safeguarding endeavours</a:t>
            </a:r>
          </a:p>
          <a:p>
            <a:pPr marL="914400" lvl="1" indent="-298450" algn="l" rtl="0">
              <a:lnSpc>
                <a:spcPct val="100000"/>
              </a:lnSpc>
              <a:spcBef>
                <a:spcPts val="0"/>
              </a:spcBef>
              <a:spcAft>
                <a:spcPts val="0"/>
              </a:spcAft>
              <a:buSzPts val="1100"/>
              <a:buChar char="○"/>
            </a:pPr>
            <a:r>
              <a:rPr lang="en-GB" dirty="0"/>
              <a:t>Its ever changing, in interaction with the </a:t>
            </a:r>
            <a:r>
              <a:rPr lang="en-GB" dirty="0" err="1"/>
              <a:t>envirment</a:t>
            </a:r>
            <a:r>
              <a:rPr lang="en-GB" dirty="0"/>
              <a:t> people live in </a:t>
            </a:r>
          </a:p>
          <a:p>
            <a:pPr marL="914400" lvl="1" indent="-298450" algn="l" rtl="0">
              <a:lnSpc>
                <a:spcPct val="100000"/>
              </a:lnSpc>
              <a:spcBef>
                <a:spcPts val="0"/>
              </a:spcBef>
              <a:spcAft>
                <a:spcPts val="0"/>
              </a:spcAft>
              <a:buSzPts val="1100"/>
              <a:buChar char="○"/>
            </a:pPr>
            <a:r>
              <a:rPr lang="en-GB" dirty="0"/>
              <a:t>It is divided into five inter alia domains </a:t>
            </a:r>
          </a:p>
          <a:p>
            <a:pPr marL="914400" lvl="1" indent="-228600" algn="l" rtl="0">
              <a:lnSpc>
                <a:spcPct val="100000"/>
              </a:lnSpc>
              <a:spcBef>
                <a:spcPts val="0"/>
              </a:spcBef>
              <a:spcAft>
                <a:spcPts val="0"/>
              </a:spcAft>
              <a:buSzPts val="1100"/>
              <a:buNone/>
            </a:pPr>
            <a:endParaRPr lang="en-GB" dirty="0"/>
          </a:p>
          <a:p>
            <a:pPr marL="457200" lvl="0" indent="-298450" algn="l" rtl="0">
              <a:lnSpc>
                <a:spcPct val="100000"/>
              </a:lnSpc>
              <a:spcBef>
                <a:spcPts val="0"/>
              </a:spcBef>
              <a:spcAft>
                <a:spcPts val="0"/>
              </a:spcAft>
              <a:buSzPts val="1100"/>
              <a:buChar char="●"/>
            </a:pPr>
            <a:r>
              <a:rPr lang="en-GB" sz="1100" b="0" i="0" u="none" strike="noStrike" cap="none" dirty="0">
                <a:solidFill>
                  <a:srgbClr val="000000"/>
                </a:solidFill>
                <a:latin typeface="Arial"/>
                <a:ea typeface="Arial"/>
                <a:cs typeface="Arial"/>
                <a:sym typeface="Arial"/>
              </a:rPr>
              <a:t>oral traditions and expressions</a:t>
            </a:r>
            <a:endParaRPr lang="en-GB" dirty="0"/>
          </a:p>
          <a:p>
            <a:pPr marL="457200" lvl="0" indent="-298450" algn="l" rtl="0">
              <a:lnSpc>
                <a:spcPct val="100000"/>
              </a:lnSpc>
              <a:spcBef>
                <a:spcPts val="0"/>
              </a:spcBef>
              <a:spcAft>
                <a:spcPts val="0"/>
              </a:spcAft>
              <a:buSzPts val="1100"/>
              <a:buChar char="●"/>
            </a:pPr>
            <a:r>
              <a:rPr lang="en-GB" sz="1100" b="0" i="0" u="none" strike="noStrike" cap="none" dirty="0">
                <a:solidFill>
                  <a:srgbClr val="000000"/>
                </a:solidFill>
                <a:latin typeface="Arial"/>
                <a:ea typeface="Arial"/>
                <a:cs typeface="Arial"/>
                <a:sym typeface="Arial"/>
              </a:rPr>
              <a:t>performing arts </a:t>
            </a:r>
            <a:endParaRPr lang="en-GB" dirty="0"/>
          </a:p>
          <a:p>
            <a:pPr marL="457200" lvl="0" indent="-298450" algn="l" rtl="0">
              <a:lnSpc>
                <a:spcPct val="100000"/>
              </a:lnSpc>
              <a:spcBef>
                <a:spcPts val="0"/>
              </a:spcBef>
              <a:spcAft>
                <a:spcPts val="0"/>
              </a:spcAft>
              <a:buSzPts val="1100"/>
              <a:buChar char="●"/>
            </a:pPr>
            <a:r>
              <a:rPr lang="en-GB" sz="1100" b="0" i="0" u="none" strike="noStrike" cap="none" dirty="0">
                <a:solidFill>
                  <a:srgbClr val="000000"/>
                </a:solidFill>
                <a:latin typeface="Arial"/>
                <a:ea typeface="Arial"/>
                <a:cs typeface="Arial"/>
                <a:sym typeface="Arial"/>
              </a:rPr>
              <a:t>social practices, rituals and festive events </a:t>
            </a:r>
            <a:endParaRPr lang="en-GB" dirty="0"/>
          </a:p>
          <a:p>
            <a:pPr marL="457200" lvl="0" indent="-298450" algn="l" rtl="0">
              <a:lnSpc>
                <a:spcPct val="100000"/>
              </a:lnSpc>
              <a:spcBef>
                <a:spcPts val="0"/>
              </a:spcBef>
              <a:spcAft>
                <a:spcPts val="0"/>
              </a:spcAft>
              <a:buSzPts val="1100"/>
              <a:buChar char="●"/>
            </a:pPr>
            <a:r>
              <a:rPr lang="en-GB" sz="1100" b="0" i="0" u="none" strike="noStrike" cap="none" dirty="0">
                <a:solidFill>
                  <a:srgbClr val="000000"/>
                </a:solidFill>
                <a:latin typeface="Arial"/>
                <a:ea typeface="Arial"/>
                <a:cs typeface="Arial"/>
                <a:sym typeface="Arial"/>
              </a:rPr>
              <a:t>knowledge and practices concerning nature and the universe</a:t>
            </a:r>
            <a:endParaRPr lang="en-GB" dirty="0"/>
          </a:p>
          <a:p>
            <a:pPr marL="457200" lvl="0" indent="-298450" algn="l" rtl="0">
              <a:lnSpc>
                <a:spcPct val="100000"/>
              </a:lnSpc>
              <a:spcBef>
                <a:spcPts val="0"/>
              </a:spcBef>
              <a:spcAft>
                <a:spcPts val="0"/>
              </a:spcAft>
              <a:buSzPts val="1100"/>
              <a:buChar char="●"/>
            </a:pPr>
            <a:r>
              <a:rPr lang="en-GB" sz="1100" b="0" i="0" u="none" strike="noStrike" cap="none" dirty="0">
                <a:solidFill>
                  <a:srgbClr val="000000"/>
                </a:solidFill>
                <a:latin typeface="Arial"/>
                <a:ea typeface="Arial"/>
                <a:cs typeface="Arial"/>
                <a:sym typeface="Arial"/>
              </a:rPr>
              <a:t>traditional craftsmanship</a:t>
            </a:r>
            <a:endParaRPr lang="en-GB" dirty="0"/>
          </a:p>
          <a:p>
            <a:pPr marL="914400" lvl="1" indent="-228600" algn="l" rtl="0">
              <a:lnSpc>
                <a:spcPct val="100000"/>
              </a:lnSpc>
              <a:spcBef>
                <a:spcPts val="0"/>
              </a:spcBef>
              <a:spcAft>
                <a:spcPts val="0"/>
              </a:spcAft>
              <a:buSzPts val="1100"/>
              <a:buNone/>
            </a:pPr>
            <a:endParaRPr lang="en-GB" dirty="0"/>
          </a:p>
          <a:p>
            <a:pPr marL="914400" lvl="1" indent="-228600" algn="l" rtl="0">
              <a:lnSpc>
                <a:spcPct val="100000"/>
              </a:lnSpc>
              <a:spcBef>
                <a:spcPts val="0"/>
              </a:spcBef>
              <a:spcAft>
                <a:spcPts val="0"/>
              </a:spcAft>
              <a:buSzPts val="1100"/>
              <a:buNone/>
            </a:pPr>
            <a:endParaRPr lang="en-GB" dirty="0"/>
          </a:p>
          <a:p>
            <a:pPr marL="914400" lvl="1" indent="-228600" algn="l" rtl="0">
              <a:lnSpc>
                <a:spcPct val="100000"/>
              </a:lnSpc>
              <a:spcBef>
                <a:spcPts val="0"/>
              </a:spcBef>
              <a:spcAft>
                <a:spcPts val="0"/>
              </a:spcAft>
              <a:buSzPts val="1100"/>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endParaRPr lang="nl-BE" dirty="0"/>
          </a:p>
        </p:txBody>
      </p:sp>
    </p:spTree>
    <p:extLst>
      <p:ext uri="{BB962C8B-B14F-4D97-AF65-F5344CB8AC3E}">
        <p14:creationId xmlns:p14="http://schemas.microsoft.com/office/powerpoint/2010/main" val="2173014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a:extLst>
            <a:ext uri="{FF2B5EF4-FFF2-40B4-BE49-F238E27FC236}">
              <a16:creationId xmlns:a16="http://schemas.microsoft.com/office/drawing/2014/main" id="{48E8A7C8-08EC-9A1B-E51E-96E6012E0C9D}"/>
            </a:ext>
          </a:extLst>
        </p:cNvPr>
        <p:cNvGrpSpPr/>
        <p:nvPr/>
      </p:nvGrpSpPr>
      <p:grpSpPr>
        <a:xfrm>
          <a:off x="0" y="0"/>
          <a:ext cx="0" cy="0"/>
          <a:chOff x="0" y="0"/>
          <a:chExt cx="0" cy="0"/>
        </a:xfrm>
      </p:grpSpPr>
      <p:sp>
        <p:nvSpPr>
          <p:cNvPr id="274" name="Google Shape;274;p31:notes">
            <a:extLst>
              <a:ext uri="{FF2B5EF4-FFF2-40B4-BE49-F238E27FC236}">
                <a16:creationId xmlns:a16="http://schemas.microsoft.com/office/drawing/2014/main" id="{C4E2157F-505C-F2AB-4711-392760082A9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p31:notes">
            <a:extLst>
              <a:ext uri="{FF2B5EF4-FFF2-40B4-BE49-F238E27FC236}">
                <a16:creationId xmlns:a16="http://schemas.microsoft.com/office/drawing/2014/main" id="{75298A2E-CEC5-9E91-6223-4020EE5E402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97650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a:extLst>
            <a:ext uri="{FF2B5EF4-FFF2-40B4-BE49-F238E27FC236}">
              <a16:creationId xmlns:a16="http://schemas.microsoft.com/office/drawing/2014/main" id="{90C63D12-E4AF-FCD1-26C0-5FCAAA80D37D}"/>
            </a:ext>
          </a:extLst>
        </p:cNvPr>
        <p:cNvGrpSpPr/>
        <p:nvPr/>
      </p:nvGrpSpPr>
      <p:grpSpPr>
        <a:xfrm>
          <a:off x="0" y="0"/>
          <a:ext cx="0" cy="0"/>
          <a:chOff x="0" y="0"/>
          <a:chExt cx="0" cy="0"/>
        </a:xfrm>
      </p:grpSpPr>
      <p:sp>
        <p:nvSpPr>
          <p:cNvPr id="52" name="Google Shape;52;p1:notes">
            <a:extLst>
              <a:ext uri="{FF2B5EF4-FFF2-40B4-BE49-F238E27FC236}">
                <a16:creationId xmlns:a16="http://schemas.microsoft.com/office/drawing/2014/main" id="{CD527F94-0211-8E7C-3BD5-13E0BDB281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 name="Google Shape;53;p1:notes">
            <a:extLst>
              <a:ext uri="{FF2B5EF4-FFF2-40B4-BE49-F238E27FC236}">
                <a16:creationId xmlns:a16="http://schemas.microsoft.com/office/drawing/2014/main" id="{7152D3CC-7610-8703-E810-323E89D1FC8A}"/>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65045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BE515-9D78-800B-A931-D70479E8270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FC04568-450D-767D-63A0-F48C72BB93F4}"/>
              </a:ext>
            </a:extLst>
          </p:cNvPr>
          <p:cNvSpPr>
            <a:spLocks noGrp="1" noRot="1" noChangeAspect="1"/>
          </p:cNvSpPr>
          <p:nvPr>
            <p:ph type="sldImg"/>
          </p:nvPr>
        </p:nvSpPr>
        <p:spPr>
          <a:xfrm>
            <a:off x="381000" y="685800"/>
            <a:ext cx="6096000" cy="3429000"/>
          </a:xfrm>
        </p:spPr>
      </p:sp>
      <p:sp>
        <p:nvSpPr>
          <p:cNvPr id="3" name="Tijdelijke aanduiding voor notities 2">
            <a:extLst>
              <a:ext uri="{FF2B5EF4-FFF2-40B4-BE49-F238E27FC236}">
                <a16:creationId xmlns:a16="http://schemas.microsoft.com/office/drawing/2014/main" id="{83614AB8-9D94-B454-61AC-C369227DEF04}"/>
              </a:ext>
            </a:extLst>
          </p:cNvPr>
          <p:cNvSpPr>
            <a:spLocks noGrp="1"/>
          </p:cNvSpPr>
          <p:nvPr>
            <p:ph type="body" idx="1"/>
          </p:nvPr>
        </p:nvSpPr>
        <p:spPr/>
        <p:txBody>
          <a:bodyPr/>
          <a:lstStyle/>
          <a:p>
            <a:pPr marL="0" lvl="0" indent="0" algn="l" rtl="0">
              <a:spcBef>
                <a:spcPts val="0"/>
              </a:spcBef>
              <a:spcAft>
                <a:spcPts val="0"/>
              </a:spcAft>
              <a:buNone/>
            </a:pPr>
            <a:r>
              <a:rPr lang="en-GB" dirty="0" err="1"/>
              <a:t>Conventie</a:t>
            </a:r>
            <a:endParaRPr lang="en-GB" dirty="0"/>
          </a:p>
          <a:p>
            <a:pPr marL="0" lvl="0" indent="0" algn="l" rtl="0">
              <a:spcBef>
                <a:spcPts val="0"/>
              </a:spcBef>
              <a:spcAft>
                <a:spcPts val="0"/>
              </a:spcAft>
              <a:buNone/>
            </a:pPr>
            <a:r>
              <a:rPr lang="en-GB" dirty="0" err="1"/>
              <a:t>Definitie</a:t>
            </a:r>
            <a:r>
              <a:rPr lang="en-GB" dirty="0"/>
              <a:t> immaterieel erfgoed, met </a:t>
            </a:r>
            <a:r>
              <a:rPr lang="en-GB" dirty="0" err="1"/>
              <a:t>oa</a:t>
            </a:r>
            <a:r>
              <a:rPr lang="en-GB" dirty="0"/>
              <a:t> de </a:t>
            </a:r>
            <a:r>
              <a:rPr lang="en-GB" dirty="0" err="1"/>
              <a:t>verschillende</a:t>
            </a:r>
            <a:r>
              <a:rPr lang="en-GB" dirty="0"/>
              <a:t> </a:t>
            </a:r>
            <a:r>
              <a:rPr lang="en-GB" dirty="0" err="1"/>
              <a:t>domeinen</a:t>
            </a:r>
            <a:r>
              <a:rPr lang="en-GB" dirty="0"/>
              <a:t> &amp; </a:t>
            </a:r>
            <a:r>
              <a:rPr lang="en-GB" dirty="0" err="1"/>
              <a:t>nadruk</a:t>
            </a:r>
            <a:r>
              <a:rPr lang="en-GB" dirty="0"/>
              <a:t> op </a:t>
            </a:r>
            <a:r>
              <a:rPr lang="en-GB" dirty="0" err="1"/>
              <a:t>veranderlijk</a:t>
            </a:r>
            <a:r>
              <a:rPr lang="en-GB" dirty="0"/>
              <a:t>, </a:t>
            </a:r>
            <a:r>
              <a:rPr lang="en-GB" dirty="0" err="1"/>
              <a:t>dynamisch</a:t>
            </a:r>
            <a:r>
              <a:rPr lang="en-GB" dirty="0"/>
              <a:t>, </a:t>
            </a:r>
            <a:r>
              <a:rPr lang="en-GB" dirty="0" err="1"/>
              <a:t>eigentijds</a:t>
            </a:r>
            <a:endParaRPr lang="en-GB" dirty="0"/>
          </a:p>
          <a:p>
            <a:pPr marL="0" lvl="0" indent="0" algn="l" rtl="0">
              <a:spcBef>
                <a:spcPts val="0"/>
              </a:spcBef>
              <a:spcAft>
                <a:spcPts val="0"/>
              </a:spcAft>
              <a:buNone/>
            </a:pPr>
            <a:r>
              <a:rPr lang="en-GB" dirty="0"/>
              <a:t>CGI </a:t>
            </a:r>
            <a:r>
              <a:rPr lang="en-GB" dirty="0" err="1"/>
              <a:t>als</a:t>
            </a:r>
            <a:r>
              <a:rPr lang="en-GB" dirty="0"/>
              <a:t> </a:t>
            </a:r>
            <a:r>
              <a:rPr lang="en-GB" dirty="0" err="1"/>
              <a:t>primaire</a:t>
            </a:r>
            <a:r>
              <a:rPr lang="en-GB" dirty="0"/>
              <a:t> custodians - </a:t>
            </a:r>
            <a:r>
              <a:rPr lang="en-GB" dirty="0" err="1"/>
              <a:t>niet</a:t>
            </a:r>
            <a:r>
              <a:rPr lang="en-GB" dirty="0"/>
              <a:t> </a:t>
            </a:r>
            <a:r>
              <a:rPr lang="en-GB" dirty="0" err="1"/>
              <a:t>een</a:t>
            </a:r>
            <a:r>
              <a:rPr lang="en-GB" dirty="0"/>
              <a:t> </a:t>
            </a:r>
            <a:r>
              <a:rPr lang="en-GB" dirty="0" err="1"/>
              <a:t>erfgoedinstelling</a:t>
            </a:r>
            <a:r>
              <a:rPr lang="en-GB" dirty="0"/>
              <a:t> </a:t>
            </a:r>
          </a:p>
          <a:p>
            <a:pPr marL="0" lvl="0" indent="0" algn="l" rtl="0">
              <a:spcBef>
                <a:spcPts val="0"/>
              </a:spcBef>
              <a:spcAft>
                <a:spcPts val="0"/>
              </a:spcAft>
              <a:buNone/>
            </a:pPr>
            <a:r>
              <a:rPr lang="en-GB" dirty="0" err="1"/>
              <a:t>Vlaams</a:t>
            </a:r>
            <a:r>
              <a:rPr lang="en-GB" dirty="0"/>
              <a:t> </a:t>
            </a:r>
            <a:r>
              <a:rPr lang="en-GB" dirty="0" err="1"/>
              <a:t>beleid</a:t>
            </a:r>
            <a:r>
              <a:rPr lang="en-GB" dirty="0"/>
              <a:t> </a:t>
            </a:r>
            <a:r>
              <a:rPr lang="en-GB" dirty="0" err="1"/>
              <a:t>rond</a:t>
            </a:r>
            <a:r>
              <a:rPr lang="en-GB" dirty="0"/>
              <a:t> immaterieel erfgoed </a:t>
            </a:r>
          </a:p>
          <a:p>
            <a:pPr marL="0" lvl="0" indent="0" algn="l" rtl="0">
              <a:spcBef>
                <a:spcPts val="0"/>
              </a:spcBef>
              <a:spcAft>
                <a:spcPts val="0"/>
              </a:spcAft>
              <a:buNone/>
            </a:pPr>
            <a:r>
              <a:rPr lang="en-GB" dirty="0" err="1"/>
              <a:t>Verschil</a:t>
            </a:r>
            <a:r>
              <a:rPr lang="en-GB" dirty="0"/>
              <a:t> met </a:t>
            </a:r>
            <a:r>
              <a:rPr lang="en-GB" dirty="0" err="1"/>
              <a:t>andere</a:t>
            </a:r>
            <a:r>
              <a:rPr lang="en-GB" dirty="0"/>
              <a:t> types erfgoed</a:t>
            </a:r>
          </a:p>
          <a:p>
            <a:pPr marL="0" lvl="0" indent="0" algn="l" rtl="0">
              <a:spcBef>
                <a:spcPts val="0"/>
              </a:spcBef>
              <a:spcAft>
                <a:spcPts val="0"/>
              </a:spcAft>
              <a:buNone/>
            </a:pPr>
            <a:endParaRPr lang="en-GB" dirty="0"/>
          </a:p>
          <a:p>
            <a:endParaRPr lang="nl-BE" dirty="0"/>
          </a:p>
        </p:txBody>
      </p:sp>
    </p:spTree>
    <p:extLst>
      <p:ext uri="{BB962C8B-B14F-4D97-AF65-F5344CB8AC3E}">
        <p14:creationId xmlns:p14="http://schemas.microsoft.com/office/powerpoint/2010/main" val="249907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lvl="0" indent="0" algn="l" rtl="0">
              <a:spcBef>
                <a:spcPts val="0"/>
              </a:spcBef>
              <a:spcAft>
                <a:spcPts val="0"/>
              </a:spcAft>
              <a:buNone/>
            </a:pPr>
            <a:r>
              <a:rPr lang="en-GB" dirty="0" err="1"/>
              <a:t>Inventaris</a:t>
            </a:r>
            <a:r>
              <a:rPr lang="en-GB" dirty="0"/>
              <a:t> </a:t>
            </a:r>
            <a:r>
              <a:rPr lang="en-GB" dirty="0" err="1"/>
              <a:t>als</a:t>
            </a:r>
            <a:r>
              <a:rPr lang="en-GB" dirty="0"/>
              <a:t> 1 van de </a:t>
            </a:r>
            <a:r>
              <a:rPr lang="en-GB" dirty="0" err="1"/>
              <a:t>vereisten</a:t>
            </a:r>
            <a:r>
              <a:rPr lang="en-GB" dirty="0"/>
              <a:t> </a:t>
            </a:r>
            <a:r>
              <a:rPr lang="en-GB" dirty="0" err="1"/>
              <a:t>na</a:t>
            </a:r>
            <a:r>
              <a:rPr lang="en-GB" dirty="0"/>
              <a:t> </a:t>
            </a:r>
            <a:r>
              <a:rPr lang="en-GB" dirty="0" err="1"/>
              <a:t>ratificatie</a:t>
            </a:r>
            <a:r>
              <a:rPr lang="en-GB" dirty="0"/>
              <a:t> van de </a:t>
            </a:r>
            <a:r>
              <a:rPr lang="en-GB" dirty="0" err="1"/>
              <a:t>conventie</a:t>
            </a:r>
            <a:endParaRPr lang="en-GB" dirty="0"/>
          </a:p>
          <a:p>
            <a:pPr marL="0" lvl="0" indent="0" algn="l" rtl="0">
              <a:spcBef>
                <a:spcPts val="0"/>
              </a:spcBef>
              <a:spcAft>
                <a:spcPts val="0"/>
              </a:spcAft>
              <a:buNone/>
            </a:pPr>
            <a:r>
              <a:rPr lang="en-GB" dirty="0" err="1"/>
              <a:t>Vlaamse</a:t>
            </a:r>
            <a:r>
              <a:rPr lang="en-GB" dirty="0"/>
              <a:t> casus </a:t>
            </a:r>
          </a:p>
          <a:p>
            <a:pPr marL="0" lvl="0" indent="0" algn="l" rtl="0">
              <a:spcBef>
                <a:spcPts val="0"/>
              </a:spcBef>
              <a:spcAft>
                <a:spcPts val="0"/>
              </a:spcAft>
              <a:buNone/>
            </a:pPr>
            <a:r>
              <a:rPr lang="en-GB" dirty="0" err="1"/>
              <a:t>Participatieve</a:t>
            </a:r>
            <a:r>
              <a:rPr lang="en-GB" dirty="0"/>
              <a:t> </a:t>
            </a:r>
            <a:r>
              <a:rPr lang="en-GB" dirty="0" err="1"/>
              <a:t>registratie</a:t>
            </a:r>
            <a:endParaRPr lang="en-GB" dirty="0"/>
          </a:p>
          <a:p>
            <a:pPr marL="0" lvl="0" indent="0" algn="l" rtl="0">
              <a:spcBef>
                <a:spcPts val="0"/>
              </a:spcBef>
              <a:spcAft>
                <a:spcPts val="0"/>
              </a:spcAft>
              <a:buNone/>
            </a:pPr>
            <a:r>
              <a:rPr lang="en-GB" dirty="0" err="1"/>
              <a:t>Werkpraktijk</a:t>
            </a:r>
            <a:r>
              <a:rPr lang="en-GB" dirty="0"/>
              <a:t> </a:t>
            </a:r>
            <a:r>
              <a:rPr lang="en-GB" dirty="0" err="1"/>
              <a:t>eerste</a:t>
            </a:r>
            <a:r>
              <a:rPr lang="en-GB" dirty="0"/>
              <a:t> </a:t>
            </a:r>
            <a:r>
              <a:rPr lang="en-GB" dirty="0" err="1"/>
              <a:t>jaren</a:t>
            </a:r>
            <a:r>
              <a:rPr lang="en-GB" dirty="0"/>
              <a:t> van </a:t>
            </a:r>
            <a:r>
              <a:rPr lang="en-GB" dirty="0" err="1"/>
              <a:t>immaterieelerfgoed.be</a:t>
            </a:r>
            <a:r>
              <a:rPr lang="en-GB" dirty="0"/>
              <a:t> &gt; </a:t>
            </a:r>
            <a:r>
              <a:rPr lang="en-GB" dirty="0" err="1"/>
              <a:t>descriptieve</a:t>
            </a:r>
            <a:r>
              <a:rPr lang="en-GB" dirty="0"/>
              <a:t> data, </a:t>
            </a:r>
            <a:r>
              <a:rPr lang="en-GB" dirty="0" err="1"/>
              <a:t>weinig</a:t>
            </a:r>
            <a:r>
              <a:rPr lang="en-GB" dirty="0"/>
              <a:t> </a:t>
            </a:r>
            <a:r>
              <a:rPr lang="en-GB" dirty="0" err="1"/>
              <a:t>gestructureerd</a:t>
            </a:r>
            <a:r>
              <a:rPr lang="en-GB" dirty="0"/>
              <a:t> </a:t>
            </a:r>
          </a:p>
          <a:p>
            <a:pPr marL="0" lvl="0" indent="0" algn="l" rtl="0">
              <a:spcBef>
                <a:spcPts val="0"/>
              </a:spcBef>
              <a:spcAft>
                <a:spcPts val="0"/>
              </a:spcAft>
              <a:buNone/>
            </a:pPr>
            <a:r>
              <a:rPr lang="en-GB" dirty="0" err="1"/>
              <a:t>Nood</a:t>
            </a:r>
            <a:r>
              <a:rPr lang="en-GB" dirty="0"/>
              <a:t> </a:t>
            </a:r>
            <a:r>
              <a:rPr lang="en-GB" dirty="0" err="1"/>
              <a:t>aan</a:t>
            </a:r>
            <a:r>
              <a:rPr lang="en-GB" dirty="0"/>
              <a:t> </a:t>
            </a:r>
            <a:r>
              <a:rPr lang="en-GB" dirty="0" err="1"/>
              <a:t>toekomstbestendig</a:t>
            </a:r>
            <a:r>
              <a:rPr lang="en-GB" dirty="0"/>
              <a:t> </a:t>
            </a:r>
            <a:r>
              <a:rPr lang="en-GB" dirty="0" err="1"/>
              <a:t>maken</a:t>
            </a:r>
            <a:r>
              <a:rPr lang="en-GB" dirty="0"/>
              <a:t> &gt; project om </a:t>
            </a:r>
            <a:r>
              <a:rPr lang="en-GB" dirty="0" err="1"/>
              <a:t>pURIs</a:t>
            </a:r>
            <a:r>
              <a:rPr lang="en-GB" dirty="0"/>
              <a:t> </a:t>
            </a:r>
            <a:r>
              <a:rPr lang="en-GB" dirty="0" err="1"/>
              <a:t>aan</a:t>
            </a:r>
            <a:r>
              <a:rPr lang="en-GB" dirty="0"/>
              <a:t> de </a:t>
            </a:r>
            <a:r>
              <a:rPr lang="en-GB" dirty="0" err="1"/>
              <a:t>webpagina’s</a:t>
            </a:r>
            <a:r>
              <a:rPr lang="en-GB" dirty="0"/>
              <a:t> toe </a:t>
            </a:r>
            <a:r>
              <a:rPr lang="en-GB" dirty="0" err="1"/>
              <a:t>te</a:t>
            </a:r>
            <a:r>
              <a:rPr lang="en-GB" dirty="0"/>
              <a:t> </a:t>
            </a:r>
            <a:r>
              <a:rPr lang="en-GB" dirty="0" err="1"/>
              <a:t>voegen</a:t>
            </a:r>
            <a:r>
              <a:rPr lang="en-GB" dirty="0"/>
              <a:t> </a:t>
            </a:r>
          </a:p>
          <a:p>
            <a:pPr marL="0" lvl="0" indent="0" algn="l" rtl="0">
              <a:spcBef>
                <a:spcPts val="0"/>
              </a:spcBef>
              <a:spcAft>
                <a:spcPts val="0"/>
              </a:spcAft>
              <a:buNone/>
            </a:pPr>
            <a:r>
              <a:rPr lang="en-GB" dirty="0">
                <a:solidFill>
                  <a:schemeClr val="dk1"/>
                </a:solidFill>
              </a:rPr>
              <a:t>tension between the principles behind open data &amp; </a:t>
            </a:r>
            <a:r>
              <a:rPr lang="en-GB" dirty="0" err="1">
                <a:solidFill>
                  <a:schemeClr val="dk1"/>
                </a:solidFill>
              </a:rPr>
              <a:t>persistentie</a:t>
            </a:r>
            <a:r>
              <a:rPr lang="en-GB" dirty="0">
                <a:solidFill>
                  <a:schemeClr val="dk1"/>
                </a:solidFill>
              </a:rPr>
              <a:t> on the one hand, and the stewardship of communities over their living and evolving ICH on the other &gt; die spanning </a:t>
            </a:r>
            <a:r>
              <a:rPr lang="en-GB" dirty="0" err="1">
                <a:solidFill>
                  <a:schemeClr val="dk1"/>
                </a:solidFill>
              </a:rPr>
              <a:t>hebben</a:t>
            </a:r>
            <a:r>
              <a:rPr lang="en-GB" dirty="0">
                <a:solidFill>
                  <a:schemeClr val="dk1"/>
                </a:solidFill>
              </a:rPr>
              <a:t> we </a:t>
            </a:r>
            <a:r>
              <a:rPr lang="en-GB" dirty="0" err="1">
                <a:solidFill>
                  <a:schemeClr val="dk1"/>
                </a:solidFill>
              </a:rPr>
              <a:t>verder</a:t>
            </a:r>
            <a:r>
              <a:rPr lang="en-GB" dirty="0">
                <a:solidFill>
                  <a:schemeClr val="dk1"/>
                </a:solidFill>
              </a:rPr>
              <a:t> </a:t>
            </a:r>
            <a:r>
              <a:rPr lang="en-GB" dirty="0" err="1">
                <a:solidFill>
                  <a:schemeClr val="dk1"/>
                </a:solidFill>
              </a:rPr>
              <a:t>onderzocht</a:t>
            </a:r>
            <a:r>
              <a:rPr lang="en-GB" dirty="0">
                <a:solidFill>
                  <a:schemeClr val="dk1"/>
                </a:solidFill>
              </a:rPr>
              <a:t> &amp; </a:t>
            </a:r>
            <a:r>
              <a:rPr lang="en-GB" dirty="0" err="1">
                <a:solidFill>
                  <a:schemeClr val="dk1"/>
                </a:solidFill>
              </a:rPr>
              <a:t>een</a:t>
            </a:r>
            <a:r>
              <a:rPr lang="en-GB" dirty="0">
                <a:solidFill>
                  <a:schemeClr val="dk1"/>
                </a:solidFill>
              </a:rPr>
              <a:t> reeks </a:t>
            </a:r>
            <a:r>
              <a:rPr lang="en-GB" dirty="0" err="1">
                <a:solidFill>
                  <a:schemeClr val="dk1"/>
                </a:solidFill>
              </a:rPr>
              <a:t>acties</a:t>
            </a:r>
            <a:r>
              <a:rPr lang="en-GB" dirty="0">
                <a:solidFill>
                  <a:schemeClr val="dk1"/>
                </a:solidFill>
              </a:rPr>
              <a:t> in het </a:t>
            </a:r>
            <a:r>
              <a:rPr lang="en-GB" dirty="0" err="1">
                <a:solidFill>
                  <a:schemeClr val="dk1"/>
                </a:solidFill>
              </a:rPr>
              <a:t>vooruitzicht</a:t>
            </a:r>
            <a:r>
              <a:rPr lang="en-GB" dirty="0">
                <a:solidFill>
                  <a:schemeClr val="dk1"/>
                </a:solidFill>
              </a:rPr>
              <a:t> </a:t>
            </a:r>
            <a:r>
              <a:rPr lang="en-GB" dirty="0" err="1">
                <a:solidFill>
                  <a:schemeClr val="dk1"/>
                </a:solidFill>
              </a:rPr>
              <a:t>gesteld</a:t>
            </a:r>
            <a:r>
              <a:rPr lang="en-GB" dirty="0">
                <a:solidFill>
                  <a:schemeClr val="dk1"/>
                </a:solidFill>
              </a:rPr>
              <a:t> om </a:t>
            </a:r>
            <a:r>
              <a:rPr lang="en-GB" dirty="0" err="1">
                <a:solidFill>
                  <a:schemeClr val="dk1"/>
                </a:solidFill>
              </a:rPr>
              <a:t>aan</a:t>
            </a:r>
            <a:r>
              <a:rPr lang="en-GB" dirty="0">
                <a:solidFill>
                  <a:schemeClr val="dk1"/>
                </a:solidFill>
              </a:rPr>
              <a:t> </a:t>
            </a:r>
            <a:r>
              <a:rPr lang="en-GB" dirty="0" err="1">
                <a:solidFill>
                  <a:schemeClr val="dk1"/>
                </a:solidFill>
              </a:rPr>
              <a:t>beide</a:t>
            </a:r>
            <a:r>
              <a:rPr lang="en-GB" dirty="0">
                <a:solidFill>
                  <a:schemeClr val="dk1"/>
                </a:solidFill>
              </a:rPr>
              <a:t> </a:t>
            </a:r>
            <a:r>
              <a:rPr lang="en-GB" dirty="0" err="1">
                <a:solidFill>
                  <a:schemeClr val="dk1"/>
                </a:solidFill>
              </a:rPr>
              <a:t>tegemoet</a:t>
            </a:r>
            <a:r>
              <a:rPr lang="en-GB" dirty="0">
                <a:solidFill>
                  <a:schemeClr val="dk1"/>
                </a:solidFill>
              </a:rPr>
              <a:t> </a:t>
            </a:r>
            <a:r>
              <a:rPr lang="en-GB" dirty="0" err="1">
                <a:solidFill>
                  <a:schemeClr val="dk1"/>
                </a:solidFill>
              </a:rPr>
              <a:t>te</a:t>
            </a:r>
            <a:r>
              <a:rPr lang="en-GB" dirty="0">
                <a:solidFill>
                  <a:schemeClr val="dk1"/>
                </a:solidFill>
              </a:rPr>
              <a:t> </a:t>
            </a:r>
            <a:r>
              <a:rPr lang="en-GB" dirty="0" err="1">
                <a:solidFill>
                  <a:schemeClr val="dk1"/>
                </a:solidFill>
              </a:rPr>
              <a:t>komen</a:t>
            </a:r>
            <a:endParaRPr lang="en-GB" dirty="0"/>
          </a:p>
          <a:p>
            <a:pPr marL="0" lvl="0" indent="0" algn="l" rtl="0">
              <a:spcBef>
                <a:spcPts val="0"/>
              </a:spcBef>
              <a:spcAft>
                <a:spcPts val="0"/>
              </a:spcAft>
              <a:buNone/>
            </a:pPr>
            <a:endParaRPr lang="en-GB" dirty="0"/>
          </a:p>
          <a:p>
            <a:endParaRPr lang="nl-BE" dirty="0"/>
          </a:p>
        </p:txBody>
      </p:sp>
    </p:spTree>
    <p:extLst>
      <p:ext uri="{BB962C8B-B14F-4D97-AF65-F5344CB8AC3E}">
        <p14:creationId xmlns:p14="http://schemas.microsoft.com/office/powerpoint/2010/main" val="24664076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a:extLst>
            <a:ext uri="{FF2B5EF4-FFF2-40B4-BE49-F238E27FC236}">
              <a16:creationId xmlns:a16="http://schemas.microsoft.com/office/drawing/2014/main" id="{D97C56B5-ECF6-337F-387B-DCEED682FF05}"/>
            </a:ext>
          </a:extLst>
        </p:cNvPr>
        <p:cNvGrpSpPr/>
        <p:nvPr/>
      </p:nvGrpSpPr>
      <p:grpSpPr>
        <a:xfrm>
          <a:off x="0" y="0"/>
          <a:ext cx="0" cy="0"/>
          <a:chOff x="0" y="0"/>
          <a:chExt cx="0" cy="0"/>
        </a:xfrm>
      </p:grpSpPr>
      <p:sp>
        <p:nvSpPr>
          <p:cNvPr id="52" name="Google Shape;52;p1:notes">
            <a:extLst>
              <a:ext uri="{FF2B5EF4-FFF2-40B4-BE49-F238E27FC236}">
                <a16:creationId xmlns:a16="http://schemas.microsoft.com/office/drawing/2014/main" id="{E5913BE5-31CB-2DE3-72FC-C158882913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 name="Google Shape;53;p1:notes">
            <a:extLst>
              <a:ext uri="{FF2B5EF4-FFF2-40B4-BE49-F238E27FC236}">
                <a16:creationId xmlns:a16="http://schemas.microsoft.com/office/drawing/2014/main" id="{2024FAEE-8508-B168-687C-EBA865BD839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868627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3" name="Google Shape;6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82185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a:extLst>
            <a:ext uri="{FF2B5EF4-FFF2-40B4-BE49-F238E27FC236}">
              <a16:creationId xmlns:a16="http://schemas.microsoft.com/office/drawing/2014/main" id="{4C48C1A6-0C34-D326-F8BF-D01DDD23614B}"/>
            </a:ext>
          </a:extLst>
        </p:cNvPr>
        <p:cNvGrpSpPr/>
        <p:nvPr/>
      </p:nvGrpSpPr>
      <p:grpSpPr>
        <a:xfrm>
          <a:off x="0" y="0"/>
          <a:ext cx="0" cy="0"/>
          <a:chOff x="0" y="0"/>
          <a:chExt cx="0" cy="0"/>
        </a:xfrm>
      </p:grpSpPr>
      <p:sp>
        <p:nvSpPr>
          <p:cNvPr id="274" name="Google Shape;274;p31:notes">
            <a:extLst>
              <a:ext uri="{FF2B5EF4-FFF2-40B4-BE49-F238E27FC236}">
                <a16:creationId xmlns:a16="http://schemas.microsoft.com/office/drawing/2014/main" id="{F9143729-A4A6-899A-C5DC-C77CC5EE0C7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p31:notes">
            <a:extLst>
              <a:ext uri="{FF2B5EF4-FFF2-40B4-BE49-F238E27FC236}">
                <a16:creationId xmlns:a16="http://schemas.microsoft.com/office/drawing/2014/main" id="{639421A5-9D15-1B1C-7DD0-0510B287EEE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295255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a:extLst>
            <a:ext uri="{FF2B5EF4-FFF2-40B4-BE49-F238E27FC236}">
              <a16:creationId xmlns:a16="http://schemas.microsoft.com/office/drawing/2014/main" id="{F805AA73-3D44-EBFA-4EB2-C5199A5B0227}"/>
            </a:ext>
          </a:extLst>
        </p:cNvPr>
        <p:cNvGrpSpPr/>
        <p:nvPr/>
      </p:nvGrpSpPr>
      <p:grpSpPr>
        <a:xfrm>
          <a:off x="0" y="0"/>
          <a:ext cx="0" cy="0"/>
          <a:chOff x="0" y="0"/>
          <a:chExt cx="0" cy="0"/>
        </a:xfrm>
      </p:grpSpPr>
      <p:sp>
        <p:nvSpPr>
          <p:cNvPr id="274" name="Google Shape;274;p31:notes">
            <a:extLst>
              <a:ext uri="{FF2B5EF4-FFF2-40B4-BE49-F238E27FC236}">
                <a16:creationId xmlns:a16="http://schemas.microsoft.com/office/drawing/2014/main" id="{990199CE-2E10-29FB-37D1-1FE5DF77DB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5" name="Google Shape;275;p31:notes">
            <a:extLst>
              <a:ext uri="{FF2B5EF4-FFF2-40B4-BE49-F238E27FC236}">
                <a16:creationId xmlns:a16="http://schemas.microsoft.com/office/drawing/2014/main" id="{581A9ECE-4589-56C5-C12F-2B3DA96BD69D}"/>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100564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Tree>
    <p:extLst>
      <p:ext uri="{BB962C8B-B14F-4D97-AF65-F5344CB8AC3E}">
        <p14:creationId xmlns:p14="http://schemas.microsoft.com/office/powerpoint/2010/main" val="1533860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 name="Google Shape;8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 name="Google Shape;7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1" name="Google Shape;13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Kijken waar de twee werelden elkaar ontmoeten – op beleidsvlak en op praktisch vlak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2800" dirty="0"/>
              <a:t>TRANSFORMING AND COMBINING SHARED APPROACHES</a:t>
            </a:r>
            <a:endParaRPr dirty="0"/>
          </a:p>
          <a:p>
            <a:pPr marL="0" marR="0" lvl="0" indent="0" algn="l" rtl="0">
              <a:lnSpc>
                <a:spcPct val="100000"/>
              </a:lnSpc>
              <a:spcBef>
                <a:spcPts val="0"/>
              </a:spcBef>
              <a:spcAft>
                <a:spcPts val="0"/>
              </a:spcAft>
              <a:buClr>
                <a:srgbClr val="000000"/>
              </a:buClr>
              <a:buSzPts val="1100"/>
              <a:buFont typeface="Arial"/>
              <a:buNone/>
            </a:pPr>
            <a:r>
              <a:rPr lang="en-GB" sz="2800" dirty="0"/>
              <a:t>We propose pooling together </a:t>
            </a:r>
            <a:r>
              <a:rPr lang="en-GB" sz="2800" dirty="0" err="1"/>
              <a:t>exesting</a:t>
            </a:r>
            <a:r>
              <a:rPr lang="en-GB" sz="2800" dirty="0"/>
              <a:t> methods, skills, know how, expertise, from everybody </a:t>
            </a:r>
            <a:r>
              <a:rPr lang="en-GB" sz="2800" dirty="0" err="1"/>
              <a:t>involed</a:t>
            </a:r>
            <a:r>
              <a:rPr lang="en-GB" sz="2800" dirty="0"/>
              <a:t> – combining the approaches from the museum field, with the approaches that are common place in </a:t>
            </a:r>
            <a:r>
              <a:rPr lang="en-GB" sz="2800" dirty="0" err="1"/>
              <a:t>safeagurding</a:t>
            </a:r>
            <a:r>
              <a:rPr lang="en-GB" sz="2800" dirty="0"/>
              <a:t> ICH - with safeguarding this heritage as our main concern </a:t>
            </a:r>
            <a:endParaRPr dirty="0"/>
          </a:p>
          <a:p>
            <a:pPr marL="0" lvl="0" indent="0" algn="l" rtl="0">
              <a:lnSpc>
                <a:spcPct val="100000"/>
              </a:lnSpc>
              <a:spcBef>
                <a:spcPts val="0"/>
              </a:spcBef>
              <a:spcAft>
                <a:spcPts val="0"/>
              </a:spcAft>
              <a:buSzPts val="1100"/>
              <a:buNone/>
            </a:pPr>
            <a:endParaRPr sz="2800" dirty="0"/>
          </a:p>
          <a:p>
            <a:pPr marL="0" lvl="0" indent="0" algn="l" rtl="0">
              <a:lnSpc>
                <a:spcPct val="100000"/>
              </a:lnSpc>
              <a:spcBef>
                <a:spcPts val="0"/>
              </a:spcBef>
              <a:spcAft>
                <a:spcPts val="0"/>
              </a:spcAft>
              <a:buSzPts val="1100"/>
              <a:buNone/>
            </a:pPr>
            <a:r>
              <a:rPr lang="en-GB" sz="2800" dirty="0"/>
              <a:t>This visual is based on the ICOM museum </a:t>
            </a:r>
            <a:r>
              <a:rPr lang="en-GB" sz="2800" dirty="0" err="1"/>
              <a:t>defintion</a:t>
            </a:r>
            <a:r>
              <a:rPr lang="en-GB" sz="2800" dirty="0"/>
              <a:t> &amp; the safeguarding measures from the </a:t>
            </a:r>
            <a:r>
              <a:rPr lang="en-GB" sz="2800" dirty="0" err="1"/>
              <a:t>unesco</a:t>
            </a:r>
            <a:r>
              <a:rPr lang="en-GB" sz="2800" dirty="0"/>
              <a:t> 2003 Convention </a:t>
            </a:r>
            <a:endParaRPr dirty="0"/>
          </a:p>
          <a:p>
            <a:pPr marL="0" lvl="0" indent="0" algn="l" rtl="0">
              <a:lnSpc>
                <a:spcPct val="100000"/>
              </a:lnSpc>
              <a:spcBef>
                <a:spcPts val="0"/>
              </a:spcBef>
              <a:spcAft>
                <a:spcPts val="0"/>
              </a:spcAft>
              <a:buSzPts val="1100"/>
              <a:buNone/>
            </a:pPr>
            <a:r>
              <a:rPr lang="en-GB" sz="2800" dirty="0"/>
              <a:t>With the idea that – in the middle of this cross section – new or approved – methods for heritage care can come about </a:t>
            </a:r>
            <a:endParaRPr dirty="0"/>
          </a:p>
          <a:p>
            <a:pPr marL="0" lvl="0" indent="0" algn="l" rtl="0">
              <a:lnSpc>
                <a:spcPct val="100000"/>
              </a:lnSpc>
              <a:spcBef>
                <a:spcPts val="0"/>
              </a:spcBef>
              <a:spcAft>
                <a:spcPts val="0"/>
              </a:spcAft>
              <a:buSzPts val="1100"/>
              <a:buNone/>
            </a:pPr>
            <a:endParaRPr sz="28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
        <p:nvSpPr>
          <p:cNvPr id="10" name="Google Shape;10;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44"/>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5" name="Google Shape;45;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45"/>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45"/>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9" name="Google Shape;49;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de">
  <p:cSld name="Nude">
    <p:spTree>
      <p:nvGrpSpPr>
        <p:cNvPr id="1" name="Shape 5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1"/>
        <p:cNvGrpSpPr/>
        <p:nvPr/>
      </p:nvGrpSpPr>
      <p:grpSpPr>
        <a:xfrm>
          <a:off x="0" y="0"/>
          <a:ext cx="0" cy="0"/>
          <a:chOff x="0" y="0"/>
          <a:chExt cx="0" cy="0"/>
        </a:xfrm>
      </p:grpSpPr>
      <p:sp>
        <p:nvSpPr>
          <p:cNvPr id="12" name="Google Shape;12;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 name="Google Shape;13;p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4" name="Google Shape;14;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 name="Google Shape;17;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3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0" name="Google Shape;20;p3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1" name="Google Shape;21;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3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5" name="Google Shape;25;p3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6" name="Google Shape;26;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 name="Google Shape;29;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41"/>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2" name="Google Shape;32;p41"/>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3" name="Google Shape;33;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4"/>
        <p:cNvGrpSpPr/>
        <p:nvPr/>
      </p:nvGrpSpPr>
      <p:grpSpPr>
        <a:xfrm>
          <a:off x="0" y="0"/>
          <a:ext cx="0" cy="0"/>
          <a:chOff x="0" y="0"/>
          <a:chExt cx="0" cy="0"/>
        </a:xfrm>
      </p:grpSpPr>
      <p:sp>
        <p:nvSpPr>
          <p:cNvPr id="35" name="Google Shape;35;p42"/>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6" name="Google Shape;36;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4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 name="Google Shape;39;p4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0" name="Google Shape;40;p4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 name="Google Shape;41;p4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2" name="Google Shape;42;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hyperlink" Target="http://immaterieelerfgoed.be/nl/nieuws/recording-and-presentations-cidoc-ich-working-group"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hyperlink" Target="https://immaterieelerfgoed.be/nl/kennis/fairxcare" TargetMode="External"/><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docs.google.com/document/d/1hB0BE6AKKaExYL3m9B_DEnb1jCRRc2UK/edit#heading=h.zfupnq6nuqu6" TargetMode="External"/><Relationship Id="rId2" Type="http://schemas.openxmlformats.org/officeDocument/2006/relationships/hyperlink" Target="https://docs.google.com/document/d/1og1A1xpTcciDP-qY7v0q1UWzehe2VZcDqTxGnc8jz9E/edit?tab=t.0#heading=h.zfupnq6nuqu6"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8;p1">
            <a:extLst>
              <a:ext uri="{FF2B5EF4-FFF2-40B4-BE49-F238E27FC236}">
                <a16:creationId xmlns:a16="http://schemas.microsoft.com/office/drawing/2014/main" id="{5CEDC20B-FBC6-C3DB-7910-2EC8B583EE6D}"/>
              </a:ext>
            </a:extLst>
          </p:cNvPr>
          <p:cNvSpPr txBox="1"/>
          <p:nvPr/>
        </p:nvSpPr>
        <p:spPr>
          <a:xfrm>
            <a:off x="278673" y="3480926"/>
            <a:ext cx="7957241" cy="821733"/>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2000"/>
              <a:buFont typeface="Arial"/>
              <a:buNone/>
            </a:pPr>
            <a:r>
              <a:rPr lang="en-GB" sz="2000" b="1" i="0" u="none" strike="noStrike" cap="none" dirty="0">
                <a:solidFill>
                  <a:srgbClr val="7FB9C2"/>
                </a:solidFill>
                <a:latin typeface="Rubik"/>
                <a:ea typeface="Rubik"/>
                <a:cs typeface="Rubik"/>
                <a:sym typeface="Rubik"/>
              </a:rPr>
              <a:t>Evdokia Tsakiridis</a:t>
            </a:r>
            <a:endParaRPr sz="2000" b="1" i="0" u="none" strike="noStrike" cap="none" dirty="0">
              <a:solidFill>
                <a:srgbClr val="7FB9C2"/>
              </a:solidFill>
              <a:latin typeface="Rubik"/>
              <a:ea typeface="Rubik"/>
              <a:cs typeface="Rubik"/>
              <a:sym typeface="Rubik"/>
            </a:endParaRPr>
          </a:p>
          <a:p>
            <a:pPr marL="0" marR="0" lvl="0" indent="0" algn="just" rtl="0">
              <a:lnSpc>
                <a:spcPct val="115000"/>
              </a:lnSpc>
              <a:spcBef>
                <a:spcPts val="0"/>
              </a:spcBef>
              <a:spcAft>
                <a:spcPts val="0"/>
              </a:spcAft>
              <a:buClr>
                <a:schemeClr val="dk1"/>
              </a:buClr>
              <a:buSzPts val="1100"/>
              <a:buFont typeface="Arial"/>
              <a:buNone/>
            </a:pPr>
            <a:r>
              <a:rPr lang="en-GB" sz="1600" b="0" i="0" u="none" strike="noStrike" cap="none" dirty="0">
                <a:solidFill>
                  <a:srgbClr val="7FB9C2"/>
                </a:solidFill>
                <a:latin typeface="Rubik"/>
                <a:ea typeface="Rubik"/>
                <a:cs typeface="Rubik"/>
                <a:sym typeface="Rubik"/>
              </a:rPr>
              <a:t>	</a:t>
            </a:r>
            <a:endParaRPr dirty="0"/>
          </a:p>
        </p:txBody>
      </p:sp>
      <p:pic>
        <p:nvPicPr>
          <p:cNvPr id="5" name="Google Shape;59;p1">
            <a:extLst>
              <a:ext uri="{FF2B5EF4-FFF2-40B4-BE49-F238E27FC236}">
                <a16:creationId xmlns:a16="http://schemas.microsoft.com/office/drawing/2014/main" id="{E127A1B5-A976-12AB-1D30-0590C9C96959}"/>
              </a:ext>
            </a:extLst>
          </p:cNvPr>
          <p:cNvPicPr preferRelativeResize="0"/>
          <p:nvPr/>
        </p:nvPicPr>
        <p:blipFill rotWithShape="1">
          <a:blip r:embed="rId2">
            <a:alphaModFix/>
          </a:blip>
          <a:srcRect r="18757"/>
          <a:stretch/>
        </p:blipFill>
        <p:spPr>
          <a:xfrm>
            <a:off x="381692" y="4461939"/>
            <a:ext cx="2503159" cy="517298"/>
          </a:xfrm>
          <a:prstGeom prst="rect">
            <a:avLst/>
          </a:prstGeom>
          <a:noFill/>
          <a:ln>
            <a:noFill/>
          </a:ln>
        </p:spPr>
      </p:pic>
      <p:pic>
        <p:nvPicPr>
          <p:cNvPr id="6" name="Google Shape;60;p1">
            <a:extLst>
              <a:ext uri="{FF2B5EF4-FFF2-40B4-BE49-F238E27FC236}">
                <a16:creationId xmlns:a16="http://schemas.microsoft.com/office/drawing/2014/main" id="{F281E762-4548-BFED-5293-90E0E3ECAA0A}"/>
              </a:ext>
            </a:extLst>
          </p:cNvPr>
          <p:cNvPicPr preferRelativeResize="0"/>
          <p:nvPr/>
        </p:nvPicPr>
        <p:blipFill rotWithShape="1">
          <a:blip r:embed="rId3">
            <a:alphaModFix/>
          </a:blip>
          <a:srcRect/>
          <a:stretch/>
        </p:blipFill>
        <p:spPr>
          <a:xfrm>
            <a:off x="2884851" y="4244793"/>
            <a:ext cx="2101130" cy="898707"/>
          </a:xfrm>
          <a:prstGeom prst="rect">
            <a:avLst/>
          </a:prstGeom>
          <a:noFill/>
          <a:ln>
            <a:noFill/>
          </a:ln>
        </p:spPr>
      </p:pic>
      <p:sp>
        <p:nvSpPr>
          <p:cNvPr id="8" name="Tekstvak 7">
            <a:extLst>
              <a:ext uri="{FF2B5EF4-FFF2-40B4-BE49-F238E27FC236}">
                <a16:creationId xmlns:a16="http://schemas.microsoft.com/office/drawing/2014/main" id="{53E6F259-44ED-918D-44F5-EE0935FD5EDB}"/>
              </a:ext>
            </a:extLst>
          </p:cNvPr>
          <p:cNvSpPr txBox="1"/>
          <p:nvPr/>
        </p:nvSpPr>
        <p:spPr>
          <a:xfrm>
            <a:off x="381692" y="406878"/>
            <a:ext cx="8762307" cy="2677656"/>
          </a:xfrm>
          <a:prstGeom prst="rect">
            <a:avLst/>
          </a:prstGeom>
          <a:noFill/>
        </p:spPr>
        <p:txBody>
          <a:bodyPr wrap="square">
            <a:spAutoFit/>
          </a:bodyPr>
          <a:lstStyle/>
          <a:p>
            <a:r>
              <a:rPr lang="nl-BE" sz="2800" b="1" dirty="0">
                <a:solidFill>
                  <a:srgbClr val="C17A9E"/>
                </a:solidFill>
                <a:effectLst/>
                <a:latin typeface="Rubik" panose="02000604000000020004" pitchFamily="2" charset="-79"/>
                <a:cs typeface="Rubik" panose="02000604000000020004" pitchFamily="2" charset="-79"/>
              </a:rPr>
              <a:t>WORKSHOP CIDOC AMSTERDAM </a:t>
            </a:r>
          </a:p>
          <a:p>
            <a:endParaRPr lang="nl-BE" sz="2800" b="1" dirty="0">
              <a:solidFill>
                <a:srgbClr val="C17A9E"/>
              </a:solidFill>
              <a:effectLst/>
              <a:latin typeface="Rubik" panose="02000604000000020004" pitchFamily="2" charset="-79"/>
              <a:cs typeface="Rubik" panose="02000604000000020004" pitchFamily="2" charset="-79"/>
            </a:endParaRPr>
          </a:p>
          <a:p>
            <a:r>
              <a:rPr lang="nl-BE" sz="2800" b="1" dirty="0">
                <a:solidFill>
                  <a:srgbClr val="C17A9E"/>
                </a:solidFill>
                <a:effectLst/>
                <a:latin typeface="Rubik" panose="02000604000000020004" pitchFamily="2" charset="-79"/>
                <a:cs typeface="Rubik" panose="02000604000000020004" pitchFamily="2" charset="-79"/>
              </a:rPr>
              <a:t>Shaping Standards: Registering Intangible Heritage </a:t>
            </a:r>
          </a:p>
          <a:p>
            <a:endParaRPr lang="nl-BE" sz="2800" b="1" dirty="0">
              <a:solidFill>
                <a:srgbClr val="C17A9E"/>
              </a:solidFill>
              <a:latin typeface="Rubik" panose="02000604000000020004" pitchFamily="2" charset="-79"/>
              <a:cs typeface="Rubik" panose="02000604000000020004" pitchFamily="2" charset="-79"/>
            </a:endParaRPr>
          </a:p>
          <a:p>
            <a:r>
              <a:rPr lang="nl-BE" sz="2800" b="1" dirty="0">
                <a:solidFill>
                  <a:srgbClr val="C17A9E"/>
                </a:solidFill>
                <a:effectLst/>
                <a:latin typeface="Rubik" panose="02000604000000020004" pitchFamily="2" charset="-79"/>
                <a:cs typeface="Rubik" panose="02000604000000020004" pitchFamily="2" charset="-79"/>
              </a:rPr>
              <a:t>Collaborative Feedback &amp; Development </a:t>
            </a:r>
          </a:p>
        </p:txBody>
      </p:sp>
      <p:sp>
        <p:nvSpPr>
          <p:cNvPr id="9" name="Google Shape;57;p1">
            <a:extLst>
              <a:ext uri="{FF2B5EF4-FFF2-40B4-BE49-F238E27FC236}">
                <a16:creationId xmlns:a16="http://schemas.microsoft.com/office/drawing/2014/main" id="{40969978-CE4B-2F8C-A6D0-A3055EA4AB75}"/>
              </a:ext>
            </a:extLst>
          </p:cNvPr>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59603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7"/>
          <p:cNvPicPr preferRelativeResize="0"/>
          <p:nvPr/>
        </p:nvPicPr>
        <p:blipFill rotWithShape="1">
          <a:blip r:embed="rId3">
            <a:alphaModFix/>
          </a:blip>
          <a:srcRect/>
          <a:stretch/>
        </p:blipFill>
        <p:spPr>
          <a:xfrm>
            <a:off x="4144779" y="707868"/>
            <a:ext cx="4999221" cy="3329560"/>
          </a:xfrm>
          <a:prstGeom prst="rect">
            <a:avLst/>
          </a:prstGeom>
          <a:noFill/>
          <a:ln>
            <a:noFill/>
          </a:ln>
        </p:spPr>
      </p:pic>
      <p:pic>
        <p:nvPicPr>
          <p:cNvPr id="102" name="Google Shape;102;p7"/>
          <p:cNvPicPr preferRelativeResize="0"/>
          <p:nvPr/>
        </p:nvPicPr>
        <p:blipFill rotWithShape="1">
          <a:blip r:embed="rId4">
            <a:alphaModFix/>
          </a:blip>
          <a:srcRect/>
          <a:stretch/>
        </p:blipFill>
        <p:spPr>
          <a:xfrm>
            <a:off x="0" y="707868"/>
            <a:ext cx="4999221" cy="3329560"/>
          </a:xfrm>
          <a:prstGeom prst="rect">
            <a:avLst/>
          </a:prstGeom>
          <a:noFill/>
          <a:ln>
            <a:noFill/>
          </a:ln>
        </p:spPr>
      </p:pic>
      <p:sp>
        <p:nvSpPr>
          <p:cNvPr id="103" name="Google Shape;103;p7"/>
          <p:cNvSpPr txBox="1"/>
          <p:nvPr/>
        </p:nvSpPr>
        <p:spPr>
          <a:xfrm>
            <a:off x="0" y="246203"/>
            <a:ext cx="492162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a:solidFill>
                  <a:srgbClr val="0B525F"/>
                </a:solidFill>
                <a:latin typeface="Rubik Medium"/>
                <a:ea typeface="Rubik Medium"/>
                <a:cs typeface="Rubik Medium"/>
                <a:sym typeface="Rubik Medium"/>
              </a:rPr>
              <a:t>Concluding Symposium ICH &amp; Museums Project (2020)</a:t>
            </a:r>
            <a:endParaRPr/>
          </a:p>
        </p:txBody>
      </p:sp>
      <p:sp>
        <p:nvSpPr>
          <p:cNvPr id="104" name="Google Shape;104;p7"/>
          <p:cNvSpPr txBox="1"/>
          <p:nvPr/>
        </p:nvSpPr>
        <p:spPr>
          <a:xfrm>
            <a:off x="7490011" y="4681835"/>
            <a:ext cx="297628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800" b="0" i="0" u="none" strike="noStrike" cap="none">
                <a:solidFill>
                  <a:srgbClr val="0B525F"/>
                </a:solidFill>
                <a:latin typeface="Rubik Light"/>
                <a:ea typeface="Rubik Light"/>
                <a:cs typeface="Rubik Light"/>
                <a:sym typeface="Rubik Light"/>
              </a:rPr>
              <a:t>Photos: Sophie Nuytten for </a:t>
            </a:r>
            <a:endParaRPr/>
          </a:p>
          <a:p>
            <a:pPr marL="0" marR="0" lvl="0" indent="0" algn="l" rtl="0">
              <a:lnSpc>
                <a:spcPct val="100000"/>
              </a:lnSpc>
              <a:spcBef>
                <a:spcPts val="0"/>
              </a:spcBef>
              <a:spcAft>
                <a:spcPts val="0"/>
              </a:spcAft>
              <a:buNone/>
            </a:pPr>
            <a:r>
              <a:rPr lang="en-GB" sz="800" b="0" i="0" u="none" strike="noStrike" cap="none">
                <a:solidFill>
                  <a:srgbClr val="0B525F"/>
                </a:solidFill>
                <a:latin typeface="Rubik Light"/>
                <a:ea typeface="Rubik Light"/>
                <a:cs typeface="Rubik Light"/>
                <a:sym typeface="Rubik Light"/>
              </a:rPr>
              <a:t>Workshop Intangible Heritage  </a:t>
            </a:r>
            <a:endParaRPr/>
          </a:p>
          <a:p>
            <a:pPr marL="0" marR="0" lvl="0" indent="0" algn="l" rtl="0">
              <a:lnSpc>
                <a:spcPct val="100000"/>
              </a:lnSpc>
              <a:spcBef>
                <a:spcPts val="0"/>
              </a:spcBef>
              <a:spcAft>
                <a:spcPts val="0"/>
              </a:spcAft>
              <a:buNone/>
            </a:pPr>
            <a:endParaRPr sz="800" b="0" i="0" u="none" strike="noStrike" cap="none">
              <a:solidFill>
                <a:srgbClr val="000000"/>
              </a:solidFill>
              <a:latin typeface="Rubik Light"/>
              <a:ea typeface="Rubik Light"/>
              <a:cs typeface="Rubik Light"/>
              <a:sym typeface="Rubik Light"/>
            </a:endParaRPr>
          </a:p>
        </p:txBody>
      </p:sp>
      <p:sp>
        <p:nvSpPr>
          <p:cNvPr id="105" name="Google Shape;105;p7"/>
          <p:cNvSpPr txBox="1"/>
          <p:nvPr/>
        </p:nvSpPr>
        <p:spPr>
          <a:xfrm>
            <a:off x="4999221" y="4037428"/>
            <a:ext cx="418651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200" b="0" i="0" u="none" strike="noStrike" cap="none">
                <a:solidFill>
                  <a:srgbClr val="0B525F"/>
                </a:solidFill>
                <a:latin typeface="Rubik Medium"/>
                <a:ea typeface="Rubik Medium"/>
                <a:cs typeface="Rubik Medium"/>
                <a:sym typeface="Rubik Medium"/>
              </a:rPr>
              <a:t>Keynote speech by dr. Amareswar Galla - </a:t>
            </a:r>
            <a:endParaRPr/>
          </a:p>
          <a:p>
            <a:pPr marL="0" marR="0" lvl="0" indent="0" algn="l" rtl="0">
              <a:lnSpc>
                <a:spcPct val="100000"/>
              </a:lnSpc>
              <a:spcBef>
                <a:spcPts val="0"/>
              </a:spcBef>
              <a:spcAft>
                <a:spcPts val="0"/>
              </a:spcAft>
              <a:buNone/>
            </a:pPr>
            <a:r>
              <a:rPr lang="en-GB" sz="1200" b="0" i="0" u="none" strike="noStrike" cap="none">
                <a:solidFill>
                  <a:srgbClr val="0B525F"/>
                </a:solidFill>
                <a:latin typeface="Rubik Medium"/>
                <a:ea typeface="Rubik Medium"/>
                <a:cs typeface="Rubik Medium"/>
                <a:sym typeface="Rubik Medium"/>
              </a:rPr>
              <a:t>‘Discursive crossings in liminal spaces’</a:t>
            </a:r>
            <a:endParaRPr/>
          </a:p>
        </p:txBody>
      </p:sp>
      <p:sp>
        <p:nvSpPr>
          <p:cNvPr id="106" name="Google Shape;106;p7"/>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1"/>
          <p:cNvPicPr preferRelativeResize="0"/>
          <p:nvPr/>
        </p:nvPicPr>
        <p:blipFill rotWithShape="1">
          <a:blip r:embed="rId3">
            <a:alphaModFix/>
          </a:blip>
          <a:srcRect/>
          <a:stretch/>
        </p:blipFill>
        <p:spPr>
          <a:xfrm>
            <a:off x="1192306" y="277906"/>
            <a:ext cx="6804212" cy="4578725"/>
          </a:xfrm>
          <a:prstGeom prst="rect">
            <a:avLst/>
          </a:prstGeom>
          <a:noFill/>
          <a:ln>
            <a:noFill/>
          </a:ln>
        </p:spPr>
      </p:pic>
      <p:sp>
        <p:nvSpPr>
          <p:cNvPr id="134" name="Google Shape;134;p11"/>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12"/>
          <p:cNvPicPr preferRelativeResize="0"/>
          <p:nvPr/>
        </p:nvPicPr>
        <p:blipFill rotWithShape="1">
          <a:blip r:embed="rId3">
            <a:alphaModFix/>
          </a:blip>
          <a:srcRect/>
          <a:stretch/>
        </p:blipFill>
        <p:spPr>
          <a:xfrm>
            <a:off x="1544864" y="493059"/>
            <a:ext cx="5788959" cy="4157382"/>
          </a:xfrm>
          <a:prstGeom prst="rect">
            <a:avLst/>
          </a:prstGeom>
          <a:noFill/>
          <a:ln>
            <a:noFill/>
          </a:ln>
        </p:spPr>
      </p:pic>
      <p:sp>
        <p:nvSpPr>
          <p:cNvPr id="140" name="Google Shape;140;p12"/>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13"/>
          <p:cNvPicPr preferRelativeResize="0"/>
          <p:nvPr/>
        </p:nvPicPr>
        <p:blipFill rotWithShape="1">
          <a:blip r:embed="rId3">
            <a:alphaModFix/>
          </a:blip>
          <a:srcRect/>
          <a:stretch/>
        </p:blipFill>
        <p:spPr>
          <a:xfrm>
            <a:off x="1763713" y="339725"/>
            <a:ext cx="6049033" cy="3775075"/>
          </a:xfrm>
          <a:prstGeom prst="rect">
            <a:avLst/>
          </a:prstGeom>
          <a:noFill/>
          <a:ln>
            <a:noFill/>
          </a:ln>
        </p:spPr>
      </p:pic>
      <p:sp>
        <p:nvSpPr>
          <p:cNvPr id="146" name="Google Shape;146;p13"/>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15"/>
          <p:cNvPicPr preferRelativeResize="0"/>
          <p:nvPr/>
        </p:nvPicPr>
        <p:blipFill rotWithShape="1">
          <a:blip r:embed="rId3">
            <a:alphaModFix/>
          </a:blip>
          <a:srcRect/>
          <a:stretch/>
        </p:blipFill>
        <p:spPr>
          <a:xfrm>
            <a:off x="2662066" y="172174"/>
            <a:ext cx="3970089" cy="4709076"/>
          </a:xfrm>
          <a:prstGeom prst="rect">
            <a:avLst/>
          </a:prstGeom>
          <a:noFill/>
          <a:ln w="9525" cap="flat" cmpd="sng">
            <a:solidFill>
              <a:srgbClr val="676B9A"/>
            </a:solidFill>
            <a:prstDash val="solid"/>
            <a:round/>
            <a:headEnd type="none" w="sm" len="sm"/>
            <a:tailEnd type="none" w="sm" len="sm"/>
          </a:ln>
        </p:spPr>
      </p:pic>
      <p:sp>
        <p:nvSpPr>
          <p:cNvPr id="158" name="Google Shape;158;p15"/>
          <p:cNvSpPr/>
          <p:nvPr/>
        </p:nvSpPr>
        <p:spPr>
          <a:xfrm>
            <a:off x="0" y="11017"/>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8"/>
          <p:cNvSpPr/>
          <p:nvPr/>
        </p:nvSpPr>
        <p:spPr>
          <a:xfrm>
            <a:off x="4153359" y="1248844"/>
            <a:ext cx="4572000" cy="175432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GB" sz="1800" b="0" i="0" u="none" strike="noStrike" cap="none">
                <a:solidFill>
                  <a:srgbClr val="23515B"/>
                </a:solidFill>
                <a:latin typeface="Rubik"/>
                <a:ea typeface="Rubik"/>
                <a:cs typeface="Rubik"/>
                <a:sym typeface="Rubik"/>
              </a:rPr>
              <a:t>“Safeguarding intangible heritage in museum contexts remains an underexplored domain. One threshold is the inability of current methodologies used for registering this heritage in collection management systems.” </a:t>
            </a:r>
            <a:endParaRPr sz="1800" b="0" i="0" u="none" strike="noStrike" cap="none">
              <a:solidFill>
                <a:srgbClr val="000000"/>
              </a:solidFill>
              <a:latin typeface="Arial"/>
              <a:ea typeface="Arial"/>
              <a:cs typeface="Arial"/>
              <a:sym typeface="Arial"/>
            </a:endParaRPr>
          </a:p>
        </p:txBody>
      </p:sp>
      <p:pic>
        <p:nvPicPr>
          <p:cNvPr id="112" name="Google Shape;112;p8"/>
          <p:cNvPicPr preferRelativeResize="0"/>
          <p:nvPr/>
        </p:nvPicPr>
        <p:blipFill rotWithShape="1">
          <a:blip r:embed="rId3">
            <a:alphaModFix/>
          </a:blip>
          <a:srcRect/>
          <a:stretch/>
        </p:blipFill>
        <p:spPr>
          <a:xfrm>
            <a:off x="5398264" y="3252806"/>
            <a:ext cx="3437569" cy="1049128"/>
          </a:xfrm>
          <a:prstGeom prst="rect">
            <a:avLst/>
          </a:prstGeom>
          <a:noFill/>
          <a:ln>
            <a:noFill/>
          </a:ln>
        </p:spPr>
      </p:pic>
      <p:pic>
        <p:nvPicPr>
          <p:cNvPr id="113" name="Google Shape;113;p8"/>
          <p:cNvPicPr preferRelativeResize="0"/>
          <p:nvPr/>
        </p:nvPicPr>
        <p:blipFill rotWithShape="1">
          <a:blip r:embed="rId4">
            <a:alphaModFix/>
          </a:blip>
          <a:srcRect t="1061"/>
          <a:stretch/>
        </p:blipFill>
        <p:spPr>
          <a:xfrm>
            <a:off x="348991" y="141514"/>
            <a:ext cx="3496201" cy="4913186"/>
          </a:xfrm>
          <a:prstGeom prst="rect">
            <a:avLst/>
          </a:prstGeom>
          <a:noFill/>
          <a:ln>
            <a:noFill/>
          </a:ln>
        </p:spPr>
      </p:pic>
      <p:sp>
        <p:nvSpPr>
          <p:cNvPr id="114" name="Google Shape;114;p8"/>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9"/>
          <p:cNvPicPr preferRelativeResize="0"/>
          <p:nvPr/>
        </p:nvPicPr>
        <p:blipFill rotWithShape="1">
          <a:blip r:embed="rId3">
            <a:alphaModFix/>
          </a:blip>
          <a:srcRect/>
          <a:stretch/>
        </p:blipFill>
        <p:spPr>
          <a:xfrm>
            <a:off x="4672436" y="740429"/>
            <a:ext cx="3720794" cy="3720794"/>
          </a:xfrm>
          <a:prstGeom prst="rect">
            <a:avLst/>
          </a:prstGeom>
          <a:noFill/>
          <a:ln>
            <a:noFill/>
          </a:ln>
        </p:spPr>
      </p:pic>
      <p:pic>
        <p:nvPicPr>
          <p:cNvPr id="120" name="Google Shape;120;p9"/>
          <p:cNvPicPr preferRelativeResize="0"/>
          <p:nvPr/>
        </p:nvPicPr>
        <p:blipFill rotWithShape="1">
          <a:blip r:embed="rId4">
            <a:alphaModFix/>
          </a:blip>
          <a:srcRect t="1061"/>
          <a:stretch/>
        </p:blipFill>
        <p:spPr>
          <a:xfrm>
            <a:off x="348991" y="141514"/>
            <a:ext cx="3496201" cy="4913186"/>
          </a:xfrm>
          <a:prstGeom prst="rect">
            <a:avLst/>
          </a:prstGeom>
          <a:noFill/>
          <a:ln>
            <a:noFill/>
          </a:ln>
        </p:spPr>
      </p:pic>
      <p:sp>
        <p:nvSpPr>
          <p:cNvPr id="121" name="Google Shape;121;p9"/>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0"/>
          <p:cNvSpPr/>
          <p:nvPr/>
        </p:nvSpPr>
        <p:spPr>
          <a:xfrm>
            <a:off x="595039" y="1491377"/>
            <a:ext cx="7708604" cy="2708434"/>
          </a:xfrm>
          <a:prstGeom prst="rect">
            <a:avLst/>
          </a:prstGeom>
          <a:noFill/>
          <a:ln>
            <a:noFill/>
          </a:ln>
        </p:spPr>
        <p:txBody>
          <a:bodyPr spcFirstLastPara="1" wrap="square" lIns="91425" tIns="45700" rIns="91425" bIns="45700" anchor="t" anchorCtr="0">
            <a:spAutoFit/>
          </a:bodyPr>
          <a:lstStyle/>
          <a:p>
            <a:pPr marL="285750" marR="0" lvl="0" indent="-285750" algn="just" rtl="0">
              <a:lnSpc>
                <a:spcPct val="100000"/>
              </a:lnSpc>
              <a:spcBef>
                <a:spcPts val="0"/>
              </a:spcBef>
              <a:spcAft>
                <a:spcPts val="0"/>
              </a:spcAft>
              <a:buClr>
                <a:srgbClr val="000000"/>
              </a:buClr>
              <a:buSzPts val="1700"/>
              <a:buFont typeface="Arial"/>
              <a:buChar char="•"/>
            </a:pPr>
            <a:r>
              <a:rPr lang="en-GB" sz="1700" b="0" i="0" u="none" strike="noStrike" cap="none">
                <a:solidFill>
                  <a:srgbClr val="27545E"/>
                </a:solidFill>
                <a:latin typeface="Rubik"/>
                <a:ea typeface="Rubik"/>
                <a:cs typeface="Rubik"/>
                <a:sym typeface="Rubik"/>
              </a:rPr>
              <a:t>A first </a:t>
            </a:r>
            <a:r>
              <a:rPr lang="en-GB" sz="1700" b="0" i="0" u="sng" strike="noStrike" cap="none">
                <a:solidFill>
                  <a:srgbClr val="27545E"/>
                </a:solidFill>
                <a:latin typeface="Rubik"/>
                <a:ea typeface="Rubik"/>
                <a:cs typeface="Rubik"/>
                <a:sym typeface="Rubik"/>
              </a:rPr>
              <a:t>theoretical pillar:</a:t>
            </a:r>
            <a:r>
              <a:rPr lang="en-GB" sz="1700" b="0" i="0" u="none" strike="noStrike" cap="none">
                <a:solidFill>
                  <a:srgbClr val="27545E"/>
                </a:solidFill>
                <a:latin typeface="Rubik"/>
                <a:ea typeface="Rubik"/>
                <a:cs typeface="Rubik"/>
                <a:sym typeface="Rubik"/>
              </a:rPr>
              <a:t> studying the need and gains for museums in integrating intangible heritage into their operations</a:t>
            </a:r>
            <a:endParaRPr/>
          </a:p>
          <a:p>
            <a:pPr marL="285750" marR="0" lvl="0" indent="-177800" algn="just" rtl="0">
              <a:lnSpc>
                <a:spcPct val="100000"/>
              </a:lnSpc>
              <a:spcBef>
                <a:spcPts val="0"/>
              </a:spcBef>
              <a:spcAft>
                <a:spcPts val="0"/>
              </a:spcAft>
              <a:buClr>
                <a:srgbClr val="000000"/>
              </a:buClr>
              <a:buSzPts val="1700"/>
              <a:buFont typeface="Arial"/>
              <a:buNone/>
            </a:pPr>
            <a:endParaRPr sz="1700" b="0" i="0" u="none" strike="noStrike" cap="none">
              <a:solidFill>
                <a:srgbClr val="27545E"/>
              </a:solidFill>
              <a:latin typeface="Rubik"/>
              <a:ea typeface="Rubik"/>
              <a:cs typeface="Rubik"/>
              <a:sym typeface="Rubik"/>
            </a:endParaRPr>
          </a:p>
          <a:p>
            <a:pPr marL="285750" marR="0" lvl="0" indent="-285750" algn="just" rtl="0">
              <a:lnSpc>
                <a:spcPct val="100000"/>
              </a:lnSpc>
              <a:spcBef>
                <a:spcPts val="0"/>
              </a:spcBef>
              <a:spcAft>
                <a:spcPts val="0"/>
              </a:spcAft>
              <a:buClr>
                <a:srgbClr val="000000"/>
              </a:buClr>
              <a:buSzPts val="1700"/>
              <a:buFont typeface="Arial"/>
              <a:buChar char="•"/>
            </a:pPr>
            <a:r>
              <a:rPr lang="en-GB" sz="1700" b="0" i="0" u="none" strike="noStrike" cap="none">
                <a:solidFill>
                  <a:srgbClr val="27545E"/>
                </a:solidFill>
                <a:latin typeface="Rubik"/>
                <a:ea typeface="Rubik"/>
                <a:cs typeface="Rubik"/>
                <a:sym typeface="Rubik"/>
              </a:rPr>
              <a:t>A second and third methodological pillar: developing </a:t>
            </a:r>
            <a:r>
              <a:rPr lang="en-GB" sz="1700" b="0" i="0" u="sng" strike="noStrike" cap="none">
                <a:solidFill>
                  <a:srgbClr val="27545E"/>
                </a:solidFill>
                <a:latin typeface="Rubik"/>
                <a:ea typeface="Rubik"/>
                <a:cs typeface="Rubik"/>
                <a:sym typeface="Rubik"/>
              </a:rPr>
              <a:t>deontological guidelines</a:t>
            </a:r>
            <a:r>
              <a:rPr lang="en-GB" sz="1700" b="0" i="0" u="none" strike="noStrike" cap="none">
                <a:solidFill>
                  <a:srgbClr val="27545E"/>
                </a:solidFill>
                <a:latin typeface="Rubik"/>
                <a:ea typeface="Rubik"/>
                <a:cs typeface="Rubik"/>
                <a:sym typeface="Rubik"/>
              </a:rPr>
              <a:t> and </a:t>
            </a:r>
            <a:r>
              <a:rPr lang="en-GB" sz="1700" b="0" i="0" u="sng" strike="noStrike" cap="none">
                <a:solidFill>
                  <a:srgbClr val="27545E"/>
                </a:solidFill>
                <a:latin typeface="Rubik"/>
                <a:ea typeface="Rubik"/>
                <a:cs typeface="Rubik"/>
                <a:sym typeface="Rubik"/>
              </a:rPr>
              <a:t>technical solutions</a:t>
            </a:r>
            <a:endParaRPr sz="1700" b="0" i="0" u="none" strike="noStrike" cap="none">
              <a:solidFill>
                <a:srgbClr val="27545E"/>
              </a:solidFill>
              <a:latin typeface="Rubik"/>
              <a:ea typeface="Rubik"/>
              <a:cs typeface="Rubik"/>
              <a:sym typeface="Rubik"/>
            </a:endParaRPr>
          </a:p>
          <a:p>
            <a:pPr marL="0" marR="0" lvl="0" indent="0" algn="l" rtl="0">
              <a:lnSpc>
                <a:spcPct val="100000"/>
              </a:lnSpc>
              <a:spcBef>
                <a:spcPts val="0"/>
              </a:spcBef>
              <a:spcAft>
                <a:spcPts val="0"/>
              </a:spcAft>
              <a:buNone/>
            </a:pPr>
            <a:endParaRPr sz="1700" b="0" i="0" u="none" strike="noStrike" cap="none">
              <a:solidFill>
                <a:srgbClr val="27545E"/>
              </a:solidFill>
              <a:latin typeface="Rubik"/>
              <a:ea typeface="Rubik"/>
              <a:cs typeface="Rubik"/>
              <a:sym typeface="Rubik"/>
            </a:endParaRPr>
          </a:p>
          <a:p>
            <a:pPr marL="0" marR="0" lvl="0" indent="0" algn="l" rtl="0">
              <a:lnSpc>
                <a:spcPct val="100000"/>
              </a:lnSpc>
              <a:spcBef>
                <a:spcPts val="0"/>
              </a:spcBef>
              <a:spcAft>
                <a:spcPts val="0"/>
              </a:spcAft>
              <a:buNone/>
            </a:pPr>
            <a:endParaRPr sz="1700" b="0" i="0" u="none" strike="noStrike" cap="none">
              <a:solidFill>
                <a:srgbClr val="27545E"/>
              </a:solidFill>
              <a:latin typeface="Rubik"/>
              <a:ea typeface="Rubik"/>
              <a:cs typeface="Rubik"/>
              <a:sym typeface="Rubik"/>
            </a:endParaRPr>
          </a:p>
          <a:p>
            <a:pPr marL="0" marR="0" lvl="0" indent="0" algn="l" rtl="0">
              <a:lnSpc>
                <a:spcPct val="100000"/>
              </a:lnSpc>
              <a:spcBef>
                <a:spcPts val="0"/>
              </a:spcBef>
              <a:spcAft>
                <a:spcPts val="0"/>
              </a:spcAft>
              <a:buNone/>
            </a:pPr>
            <a:endParaRPr sz="1700" b="0" i="0" u="none" strike="noStrike" cap="none">
              <a:solidFill>
                <a:srgbClr val="27545E"/>
              </a:solidFill>
              <a:latin typeface="Rubik"/>
              <a:ea typeface="Rubik"/>
              <a:cs typeface="Rubik"/>
              <a:sym typeface="Rubik"/>
            </a:endParaRPr>
          </a:p>
          <a:p>
            <a:pPr marL="0" marR="0" lvl="0" indent="0" algn="just" rtl="0">
              <a:lnSpc>
                <a:spcPct val="100000"/>
              </a:lnSpc>
              <a:spcBef>
                <a:spcPts val="0"/>
              </a:spcBef>
              <a:spcAft>
                <a:spcPts val="0"/>
              </a:spcAft>
              <a:buNone/>
            </a:pPr>
            <a:r>
              <a:rPr lang="en-GB" sz="1700" b="0" i="0" u="none" strike="noStrike" cap="none">
                <a:solidFill>
                  <a:srgbClr val="27545E"/>
                </a:solidFill>
                <a:latin typeface="Rubik"/>
                <a:ea typeface="Rubik"/>
                <a:cs typeface="Rubik"/>
                <a:sym typeface="Rubik"/>
              </a:rPr>
              <a:t>A standard can only be obtained by consensually addressing questions around ownership, collaborative engagement and integration of data. </a:t>
            </a:r>
            <a:endParaRPr/>
          </a:p>
        </p:txBody>
      </p:sp>
      <p:sp>
        <p:nvSpPr>
          <p:cNvPr id="127" name="Google Shape;127;p10"/>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10"/>
          <p:cNvSpPr txBox="1"/>
          <p:nvPr/>
        </p:nvSpPr>
        <p:spPr>
          <a:xfrm>
            <a:off x="749700" y="263900"/>
            <a:ext cx="5374800" cy="477023"/>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900" b="0" i="0" u="none" strike="noStrike" cap="none">
                <a:solidFill>
                  <a:srgbClr val="7FB9C2"/>
                </a:solidFill>
                <a:highlight>
                  <a:srgbClr val="7FB9C2"/>
                </a:highlight>
                <a:latin typeface="Rubik Medium"/>
                <a:ea typeface="Rubik Medium"/>
                <a:cs typeface="Rubik Medium"/>
                <a:sym typeface="Rubik Medium"/>
              </a:rPr>
              <a:t>.</a:t>
            </a:r>
            <a:r>
              <a:rPr lang="en-GB" sz="1900" b="0" i="0" u="none" strike="noStrike" cap="none">
                <a:solidFill>
                  <a:srgbClr val="FFFFFF"/>
                </a:solidFill>
                <a:highlight>
                  <a:srgbClr val="7FB9C2"/>
                </a:highlight>
                <a:latin typeface="Rubik Medium"/>
                <a:ea typeface="Rubik Medium"/>
                <a:cs typeface="Rubik Medium"/>
                <a:sym typeface="Rubik Medium"/>
              </a:rPr>
              <a:t>PROPOSED APPROACH</a:t>
            </a:r>
            <a:endParaRPr sz="1900" b="0" i="0" u="none" strike="noStrike" cap="none">
              <a:solidFill>
                <a:srgbClr val="FFFFFF"/>
              </a:solidFill>
              <a:highlight>
                <a:srgbClr val="7FB9C2"/>
              </a:highlight>
              <a:latin typeface="Rubik Medium"/>
              <a:ea typeface="Rubik Medium"/>
              <a:cs typeface="Rubik Medium"/>
              <a:sym typeface="Rubik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6"/>
          <p:cNvSpPr txBox="1">
            <a:spLocks noGrp="1"/>
          </p:cNvSpPr>
          <p:nvPr>
            <p:ph type="subTitle" idx="1"/>
          </p:nvPr>
        </p:nvSpPr>
        <p:spPr>
          <a:xfrm>
            <a:off x="749700" y="1073335"/>
            <a:ext cx="8089500" cy="2756807"/>
          </a:xfrm>
          <a:prstGeom prst="rect">
            <a:avLst/>
          </a:prstGeom>
          <a:noFill/>
          <a:ln>
            <a:noFill/>
          </a:ln>
        </p:spPr>
        <p:txBody>
          <a:bodyPr spcFirstLastPara="1" wrap="square" lIns="91425" tIns="91425" rIns="91425" bIns="91425" anchor="t" anchorCtr="0">
            <a:normAutofit fontScale="92500"/>
          </a:bodyPr>
          <a:lstStyle/>
          <a:p>
            <a:pPr marL="457200" lvl="0" indent="-317500" algn="just" rtl="0">
              <a:lnSpc>
                <a:spcPct val="125454"/>
              </a:lnSpc>
              <a:spcBef>
                <a:spcPts val="1200"/>
              </a:spcBef>
              <a:spcAft>
                <a:spcPts val="0"/>
              </a:spcAft>
              <a:buClr>
                <a:srgbClr val="0B525F"/>
              </a:buClr>
              <a:buSzPct val="94594"/>
              <a:buFont typeface="Rubik"/>
              <a:buChar char="-"/>
            </a:pPr>
            <a:r>
              <a:rPr lang="en-GB" sz="1600">
                <a:solidFill>
                  <a:srgbClr val="0B525F"/>
                </a:solidFill>
                <a:latin typeface="Rubik"/>
                <a:ea typeface="Rubik"/>
                <a:cs typeface="Rubik"/>
                <a:sym typeface="Rubik"/>
              </a:rPr>
              <a:t>ICH practices need to be documented in their </a:t>
            </a:r>
            <a:r>
              <a:rPr lang="en-GB" sz="1600" b="1">
                <a:solidFill>
                  <a:srgbClr val="0B525F"/>
                </a:solidFill>
                <a:latin typeface="Rubik"/>
                <a:ea typeface="Rubik"/>
                <a:cs typeface="Rubik"/>
                <a:sym typeface="Rubik"/>
              </a:rPr>
              <a:t>versatility </a:t>
            </a:r>
            <a:r>
              <a:rPr lang="en-GB" sz="1600">
                <a:solidFill>
                  <a:srgbClr val="0B525F"/>
                </a:solidFill>
                <a:latin typeface="Rubik"/>
                <a:ea typeface="Rubik"/>
                <a:cs typeface="Rubik"/>
                <a:sym typeface="Rubik"/>
              </a:rPr>
              <a:t>and with attention to their </a:t>
            </a:r>
            <a:r>
              <a:rPr lang="en-GB" sz="1600" b="1">
                <a:solidFill>
                  <a:srgbClr val="0B525F"/>
                </a:solidFill>
                <a:latin typeface="Rubik"/>
                <a:ea typeface="Rubik"/>
                <a:cs typeface="Rubik"/>
                <a:sym typeface="Rubik"/>
              </a:rPr>
              <a:t>dynamics</a:t>
            </a:r>
            <a:r>
              <a:rPr lang="en-GB" sz="1600">
                <a:solidFill>
                  <a:srgbClr val="0B525F"/>
                </a:solidFill>
                <a:latin typeface="Rubik"/>
                <a:ea typeface="Rubik"/>
                <a:cs typeface="Rubik"/>
                <a:sym typeface="Rubik"/>
              </a:rPr>
              <a:t>. It is necessary to record more than just the related collection items and documentation</a:t>
            </a:r>
            <a:endParaRPr sz="1600">
              <a:solidFill>
                <a:srgbClr val="0B525F"/>
              </a:solidFill>
              <a:latin typeface="Rubik"/>
              <a:ea typeface="Rubik"/>
              <a:cs typeface="Rubik"/>
              <a:sym typeface="Rubik"/>
            </a:endParaRPr>
          </a:p>
          <a:p>
            <a:pPr marL="457200" lvl="0" indent="-317500" algn="just" rtl="0">
              <a:lnSpc>
                <a:spcPct val="125454"/>
              </a:lnSpc>
              <a:spcBef>
                <a:spcPts val="0"/>
              </a:spcBef>
              <a:spcAft>
                <a:spcPts val="0"/>
              </a:spcAft>
              <a:buClr>
                <a:srgbClr val="0B525F"/>
              </a:buClr>
              <a:buSzPct val="94594"/>
              <a:buFont typeface="Rubik"/>
              <a:buChar char="-"/>
            </a:pPr>
            <a:r>
              <a:rPr lang="en-GB" sz="1600">
                <a:solidFill>
                  <a:srgbClr val="0B525F"/>
                </a:solidFill>
                <a:latin typeface="Rubik"/>
                <a:ea typeface="Rubik"/>
                <a:cs typeface="Rubik"/>
                <a:sym typeface="Rubik"/>
              </a:rPr>
              <a:t>The necessary </a:t>
            </a:r>
            <a:r>
              <a:rPr lang="en-GB" sz="1600" b="1">
                <a:solidFill>
                  <a:srgbClr val="0B525F"/>
                </a:solidFill>
                <a:latin typeface="Rubik"/>
                <a:ea typeface="Rubik"/>
                <a:cs typeface="Rubik"/>
                <a:sym typeface="Rubik"/>
              </a:rPr>
              <a:t>interlinkages </a:t>
            </a:r>
            <a:r>
              <a:rPr lang="en-GB" sz="1600">
                <a:solidFill>
                  <a:srgbClr val="0B525F"/>
                </a:solidFill>
                <a:latin typeface="Rubik"/>
                <a:ea typeface="Rubik"/>
                <a:cs typeface="Rubik"/>
                <a:sym typeface="Rubik"/>
              </a:rPr>
              <a:t>cannot be made in common collection management systems and in those of other organizations who take up a role in safeguarding ICH. </a:t>
            </a:r>
            <a:endParaRPr sz="1600">
              <a:solidFill>
                <a:srgbClr val="0B525F"/>
              </a:solidFill>
              <a:latin typeface="Rubik"/>
              <a:ea typeface="Rubik"/>
              <a:cs typeface="Rubik"/>
              <a:sym typeface="Rubik"/>
            </a:endParaRPr>
          </a:p>
          <a:p>
            <a:pPr marL="457200" lvl="0" indent="-317500" algn="just" rtl="0">
              <a:lnSpc>
                <a:spcPct val="125454"/>
              </a:lnSpc>
              <a:spcBef>
                <a:spcPts val="0"/>
              </a:spcBef>
              <a:spcAft>
                <a:spcPts val="0"/>
              </a:spcAft>
              <a:buClr>
                <a:srgbClr val="0B525F"/>
              </a:buClr>
              <a:buSzPct val="94594"/>
              <a:buFont typeface="Rubik"/>
              <a:buChar char="-"/>
            </a:pPr>
            <a:r>
              <a:rPr lang="en-GB" sz="1600">
                <a:solidFill>
                  <a:srgbClr val="0B525F"/>
                </a:solidFill>
                <a:latin typeface="Rubik"/>
                <a:ea typeface="Rubik"/>
                <a:cs typeface="Rubik"/>
                <a:sym typeface="Rubik"/>
              </a:rPr>
              <a:t>Collection management systems </a:t>
            </a:r>
            <a:r>
              <a:rPr lang="en-GB" sz="1600" b="1">
                <a:solidFill>
                  <a:srgbClr val="0B525F"/>
                </a:solidFill>
                <a:latin typeface="Rubik"/>
                <a:ea typeface="Rubik"/>
                <a:cs typeface="Rubik"/>
                <a:sym typeface="Rubik"/>
              </a:rPr>
              <a:t>today do not yet have a tailored translation of concepts, aligned with those commonly </a:t>
            </a:r>
            <a:r>
              <a:rPr lang="en-GB" sz="1600">
                <a:solidFill>
                  <a:srgbClr val="0B525F"/>
                </a:solidFill>
                <a:latin typeface="Rubik"/>
                <a:ea typeface="Rubik"/>
                <a:cs typeface="Rubik"/>
                <a:sym typeface="Rubik"/>
              </a:rPr>
              <a:t>used within the </a:t>
            </a:r>
            <a:r>
              <a:rPr lang="en-GB" sz="1600" b="1">
                <a:solidFill>
                  <a:srgbClr val="0B525F"/>
                </a:solidFill>
                <a:latin typeface="Rubik"/>
                <a:ea typeface="Rubik"/>
                <a:cs typeface="Rubik"/>
                <a:sym typeface="Rubik"/>
              </a:rPr>
              <a:t>context of ICH</a:t>
            </a:r>
            <a:r>
              <a:rPr lang="en-GB" sz="1600">
                <a:solidFill>
                  <a:srgbClr val="0B525F"/>
                </a:solidFill>
                <a:latin typeface="Rubik"/>
                <a:ea typeface="Rubik"/>
                <a:cs typeface="Rubik"/>
                <a:sym typeface="Rubik"/>
              </a:rPr>
              <a:t>.</a:t>
            </a:r>
            <a:endParaRPr sz="1600">
              <a:solidFill>
                <a:srgbClr val="0B525F"/>
              </a:solidFill>
              <a:latin typeface="Rubik"/>
              <a:ea typeface="Rubik"/>
              <a:cs typeface="Rubik"/>
              <a:sym typeface="Rubik"/>
            </a:endParaRPr>
          </a:p>
          <a:p>
            <a:pPr marL="139700" lvl="0" indent="0" algn="just" rtl="0">
              <a:lnSpc>
                <a:spcPct val="125454"/>
              </a:lnSpc>
              <a:spcBef>
                <a:spcPts val="0"/>
              </a:spcBef>
              <a:spcAft>
                <a:spcPts val="0"/>
              </a:spcAft>
              <a:buClr>
                <a:srgbClr val="0B525F"/>
              </a:buClr>
              <a:buSzPct val="94594"/>
              <a:buNone/>
            </a:pPr>
            <a:endParaRPr sz="1600" b="1" u="sng">
              <a:solidFill>
                <a:srgbClr val="0B525F"/>
              </a:solidFill>
              <a:latin typeface="Rubik"/>
              <a:ea typeface="Rubik"/>
              <a:cs typeface="Rubik"/>
              <a:sym typeface="Rubik"/>
            </a:endParaRPr>
          </a:p>
        </p:txBody>
      </p:sp>
      <p:sp>
        <p:nvSpPr>
          <p:cNvPr id="164" name="Google Shape;164;p16"/>
          <p:cNvSpPr txBox="1"/>
          <p:nvPr/>
        </p:nvSpPr>
        <p:spPr>
          <a:xfrm>
            <a:off x="749700" y="263900"/>
            <a:ext cx="5885016" cy="769411"/>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1900" b="0" i="0" u="none" strike="noStrike" cap="none">
                <a:solidFill>
                  <a:schemeClr val="lt1"/>
                </a:solidFill>
                <a:highlight>
                  <a:srgbClr val="7FB9C2"/>
                </a:highlight>
                <a:latin typeface="Rubik Medium"/>
                <a:ea typeface="Rubik Medium"/>
                <a:cs typeface="Rubik Medium"/>
                <a:sym typeface="Rubik Medium"/>
              </a:rPr>
              <a:t>CHALLENGES</a:t>
            </a:r>
            <a:endParaRPr sz="1900" b="0" i="0" u="none" strike="noStrike" cap="none">
              <a:solidFill>
                <a:schemeClr val="lt1"/>
              </a:solidFill>
              <a:highlight>
                <a:srgbClr val="7FB9C2"/>
              </a:highlight>
              <a:latin typeface="Rubik Medium"/>
              <a:ea typeface="Rubik Medium"/>
              <a:cs typeface="Rubik Medium"/>
              <a:sym typeface="Rubik Medium"/>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lt1"/>
              </a:solidFill>
              <a:highlight>
                <a:srgbClr val="7FB9C2"/>
              </a:highlight>
              <a:latin typeface="Rubik Medium"/>
              <a:ea typeface="Rubik Medium"/>
              <a:cs typeface="Rubik Medium"/>
              <a:sym typeface="Rubik Medium"/>
            </a:endParaRPr>
          </a:p>
        </p:txBody>
      </p:sp>
      <p:sp>
        <p:nvSpPr>
          <p:cNvPr id="165" name="Google Shape;165;p16"/>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16"/>
          <p:cNvSpPr txBox="1"/>
          <p:nvPr/>
        </p:nvSpPr>
        <p:spPr>
          <a:xfrm>
            <a:off x="973564" y="3685176"/>
            <a:ext cx="7865636" cy="923330"/>
          </a:xfrm>
          <a:prstGeom prst="rect">
            <a:avLst/>
          </a:prstGeom>
          <a:noFill/>
          <a:ln w="9525" cap="flat" cmpd="sng">
            <a:solidFill>
              <a:srgbClr val="27545E"/>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GB" sz="1800" b="1" i="0" u="sng" strike="noStrike" cap="none">
                <a:solidFill>
                  <a:srgbClr val="27545E"/>
                </a:solidFill>
                <a:latin typeface="Rubik"/>
                <a:ea typeface="Rubik"/>
                <a:cs typeface="Rubik"/>
                <a:sym typeface="Rubik"/>
              </a:rPr>
              <a:t>! Free, prior, informed and sustained consent </a:t>
            </a:r>
            <a:r>
              <a:rPr lang="en-GB" sz="1800" b="0" i="0" u="sng" strike="noStrike" cap="none">
                <a:solidFill>
                  <a:srgbClr val="27545E"/>
                </a:solidFill>
                <a:latin typeface="Rubik"/>
                <a:ea typeface="Rubik"/>
                <a:cs typeface="Rubik"/>
                <a:sym typeface="Rubik"/>
              </a:rPr>
              <a:t>and </a:t>
            </a:r>
            <a:r>
              <a:rPr lang="en-GB" sz="1800" b="1" i="0" u="sng" strike="noStrike" cap="none">
                <a:solidFill>
                  <a:srgbClr val="27545E"/>
                </a:solidFill>
                <a:latin typeface="Rubik"/>
                <a:ea typeface="Rubik"/>
                <a:cs typeface="Rubik"/>
                <a:sym typeface="Rubik"/>
              </a:rPr>
              <a:t>participation</a:t>
            </a:r>
            <a:r>
              <a:rPr lang="en-GB" sz="1800" b="0" i="0" u="none" strike="noStrike" cap="none">
                <a:solidFill>
                  <a:srgbClr val="27545E"/>
                </a:solidFill>
                <a:latin typeface="Rubik"/>
                <a:ea typeface="Rubik"/>
                <a:cs typeface="Rubik"/>
                <a:sym typeface="Rubik"/>
              </a:rPr>
              <a:t> of communities, groups and individuals concerned is primordial, but not common practice…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7"/>
          <p:cNvSpPr txBox="1">
            <a:spLocks noGrp="1"/>
          </p:cNvSpPr>
          <p:nvPr>
            <p:ph type="subTitle" idx="1"/>
          </p:nvPr>
        </p:nvSpPr>
        <p:spPr>
          <a:xfrm>
            <a:off x="749700" y="1390650"/>
            <a:ext cx="8082600" cy="3178200"/>
          </a:xfrm>
          <a:prstGeom prst="rect">
            <a:avLst/>
          </a:prstGeom>
          <a:noFill/>
          <a:ln>
            <a:noFill/>
          </a:ln>
        </p:spPr>
        <p:txBody>
          <a:bodyPr spcFirstLastPara="1" wrap="square" lIns="91425" tIns="91425" rIns="91425" bIns="91425" anchor="t" anchorCtr="0">
            <a:normAutofit/>
          </a:bodyPr>
          <a:lstStyle/>
          <a:p>
            <a:pPr marL="457200" lvl="0" indent="-323850" algn="just" rtl="0">
              <a:lnSpc>
                <a:spcPct val="125454"/>
              </a:lnSpc>
              <a:spcBef>
                <a:spcPts val="1000"/>
              </a:spcBef>
              <a:spcAft>
                <a:spcPts val="0"/>
              </a:spcAft>
              <a:buClr>
                <a:srgbClr val="0B525F"/>
              </a:buClr>
              <a:buSzPts val="1500"/>
              <a:buFont typeface="Rubik"/>
              <a:buChar char="-"/>
            </a:pPr>
            <a:r>
              <a:rPr lang="en-GB" sz="1500" b="1">
                <a:solidFill>
                  <a:srgbClr val="0B525F"/>
                </a:solidFill>
                <a:latin typeface="Rubik"/>
                <a:ea typeface="Rubik"/>
                <a:cs typeface="Rubik"/>
                <a:sym typeface="Rubik"/>
              </a:rPr>
              <a:t>Accumulation </a:t>
            </a:r>
            <a:r>
              <a:rPr lang="en-GB" sz="1500">
                <a:solidFill>
                  <a:srgbClr val="0B525F"/>
                </a:solidFill>
                <a:latin typeface="Rubik"/>
                <a:ea typeface="Rubik"/>
                <a:cs typeface="Rubik"/>
                <a:sym typeface="Rubik"/>
              </a:rPr>
              <a:t>of different types of </a:t>
            </a:r>
            <a:r>
              <a:rPr lang="en-GB" sz="1500" b="1">
                <a:solidFill>
                  <a:srgbClr val="0B525F"/>
                </a:solidFill>
                <a:latin typeface="Rubik"/>
                <a:ea typeface="Rubik"/>
                <a:cs typeface="Rubik"/>
                <a:sym typeface="Rubik"/>
              </a:rPr>
              <a:t>media and carriers </a:t>
            </a:r>
            <a:endParaRPr sz="1500" b="1">
              <a:solidFill>
                <a:srgbClr val="0B525F"/>
              </a:solidFill>
              <a:latin typeface="Rubik"/>
              <a:ea typeface="Rubik"/>
              <a:cs typeface="Rubik"/>
              <a:sym typeface="Rubik"/>
            </a:endParaRPr>
          </a:p>
          <a:p>
            <a:pPr marL="457200" lvl="0" indent="-323850" algn="just" rtl="0">
              <a:lnSpc>
                <a:spcPct val="125454"/>
              </a:lnSpc>
              <a:spcBef>
                <a:spcPts val="0"/>
              </a:spcBef>
              <a:spcAft>
                <a:spcPts val="0"/>
              </a:spcAft>
              <a:buClr>
                <a:srgbClr val="0B525F"/>
              </a:buClr>
              <a:buSzPts val="1500"/>
              <a:buFont typeface="Rubik"/>
              <a:buChar char="-"/>
            </a:pPr>
            <a:r>
              <a:rPr lang="en-GB" sz="1500" b="1">
                <a:solidFill>
                  <a:srgbClr val="0B525F"/>
                </a:solidFill>
                <a:latin typeface="Rubik"/>
                <a:ea typeface="Rubik"/>
                <a:cs typeface="Rubik"/>
                <a:sym typeface="Rubik"/>
              </a:rPr>
              <a:t>Fragmentation </a:t>
            </a:r>
            <a:r>
              <a:rPr lang="en-GB" sz="1500">
                <a:solidFill>
                  <a:srgbClr val="0B525F"/>
                </a:solidFill>
                <a:latin typeface="Rubik"/>
                <a:ea typeface="Rubik"/>
                <a:cs typeface="Rubik"/>
                <a:sym typeface="Rubik"/>
              </a:rPr>
              <a:t>and </a:t>
            </a:r>
            <a:r>
              <a:rPr lang="en-GB" sz="1500" b="1">
                <a:solidFill>
                  <a:srgbClr val="0B525F"/>
                </a:solidFill>
                <a:latin typeface="Rubik"/>
                <a:ea typeface="Rubik"/>
                <a:cs typeface="Rubik"/>
                <a:sym typeface="Rubik"/>
              </a:rPr>
              <a:t>loss of </a:t>
            </a:r>
            <a:r>
              <a:rPr lang="en-GB" sz="1500">
                <a:solidFill>
                  <a:srgbClr val="0B525F"/>
                </a:solidFill>
                <a:latin typeface="Rubik"/>
                <a:ea typeface="Rubik"/>
                <a:cs typeface="Rubik"/>
                <a:sym typeface="Rubik"/>
              </a:rPr>
              <a:t>information</a:t>
            </a:r>
            <a:endParaRPr/>
          </a:p>
          <a:p>
            <a:pPr marL="457200" lvl="0" indent="-323850" algn="just" rtl="0">
              <a:lnSpc>
                <a:spcPct val="125454"/>
              </a:lnSpc>
              <a:spcBef>
                <a:spcPts val="0"/>
              </a:spcBef>
              <a:spcAft>
                <a:spcPts val="0"/>
              </a:spcAft>
              <a:buClr>
                <a:srgbClr val="0B525F"/>
              </a:buClr>
              <a:buSzPts val="1500"/>
              <a:buFont typeface="Rubik"/>
              <a:buChar char="-"/>
            </a:pPr>
            <a:r>
              <a:rPr lang="en-GB" sz="1500">
                <a:solidFill>
                  <a:srgbClr val="0B525F"/>
                </a:solidFill>
                <a:latin typeface="Rubik"/>
                <a:ea typeface="Rubik"/>
                <a:cs typeface="Rubik"/>
                <a:sym typeface="Rubik"/>
              </a:rPr>
              <a:t>… </a:t>
            </a:r>
            <a:endParaRPr sz="1500">
              <a:solidFill>
                <a:srgbClr val="0B525F"/>
              </a:solidFill>
              <a:latin typeface="Rubik"/>
              <a:ea typeface="Rubik"/>
              <a:cs typeface="Rubik"/>
              <a:sym typeface="Rubik"/>
            </a:endParaRPr>
          </a:p>
          <a:p>
            <a:pPr marL="0" lvl="0" indent="0" algn="just" rtl="0">
              <a:lnSpc>
                <a:spcPct val="125454"/>
              </a:lnSpc>
              <a:spcBef>
                <a:spcPts val="1000"/>
              </a:spcBef>
              <a:spcAft>
                <a:spcPts val="0"/>
              </a:spcAft>
              <a:buClr>
                <a:schemeClr val="dk1"/>
              </a:buClr>
              <a:buSzPts val="1100"/>
              <a:buFont typeface="Arial"/>
              <a:buNone/>
            </a:pPr>
            <a:endParaRPr sz="1500" b="1">
              <a:solidFill>
                <a:srgbClr val="0B525F"/>
              </a:solidFill>
              <a:latin typeface="Rubik"/>
              <a:ea typeface="Rubik"/>
              <a:cs typeface="Rubik"/>
              <a:sym typeface="Rubik"/>
            </a:endParaRPr>
          </a:p>
        </p:txBody>
      </p:sp>
      <p:sp>
        <p:nvSpPr>
          <p:cNvPr id="172" name="Google Shape;172;p17"/>
          <p:cNvSpPr txBox="1"/>
          <p:nvPr/>
        </p:nvSpPr>
        <p:spPr>
          <a:xfrm>
            <a:off x="749700" y="263900"/>
            <a:ext cx="5885016" cy="769411"/>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1900" b="0" i="0" u="none" strike="noStrike" cap="none">
                <a:solidFill>
                  <a:schemeClr val="lt1"/>
                </a:solidFill>
                <a:highlight>
                  <a:srgbClr val="7FB9C2"/>
                </a:highlight>
                <a:latin typeface="Rubik Medium"/>
                <a:ea typeface="Rubik Medium"/>
                <a:cs typeface="Rubik Medium"/>
                <a:sym typeface="Rubik Medium"/>
              </a:rPr>
              <a:t>CONSEQUENCES?</a:t>
            </a:r>
            <a:endParaRPr sz="1900" b="0" i="0" u="none" strike="noStrike" cap="none">
              <a:solidFill>
                <a:schemeClr val="lt1"/>
              </a:solidFill>
              <a:highlight>
                <a:srgbClr val="7FB9C2"/>
              </a:highlight>
              <a:latin typeface="Rubik Medium"/>
              <a:ea typeface="Rubik Medium"/>
              <a:cs typeface="Rubik Medium"/>
              <a:sym typeface="Rubik Medium"/>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lt1"/>
              </a:solidFill>
              <a:highlight>
                <a:srgbClr val="7FB9C2"/>
              </a:highlight>
              <a:latin typeface="Rubik Medium"/>
              <a:ea typeface="Rubik Medium"/>
              <a:cs typeface="Rubik Medium"/>
              <a:sym typeface="Rubik Medium"/>
            </a:endParaRPr>
          </a:p>
        </p:txBody>
      </p:sp>
      <p:sp>
        <p:nvSpPr>
          <p:cNvPr id="173" name="Google Shape;173;p17"/>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C334F955-4CC6-DB10-5C11-6CD1B77F396F}"/>
              </a:ext>
            </a:extLst>
          </p:cNvPr>
          <p:cNvSpPr txBox="1"/>
          <p:nvPr/>
        </p:nvSpPr>
        <p:spPr>
          <a:xfrm>
            <a:off x="387928" y="311408"/>
            <a:ext cx="8233558" cy="4401205"/>
          </a:xfrm>
          <a:prstGeom prst="rect">
            <a:avLst/>
          </a:prstGeom>
          <a:noFill/>
        </p:spPr>
        <p:txBody>
          <a:bodyPr wrap="square">
            <a:spAutoFit/>
          </a:bodyPr>
          <a:lstStyle/>
          <a:p>
            <a:pPr algn="just"/>
            <a:endParaRPr lang="nl-BE" sz="2000" dirty="0">
              <a:solidFill>
                <a:srgbClr val="C17A9E"/>
              </a:solidFill>
              <a:latin typeface="Rubik" panose="02000604000000020004" pitchFamily="2" charset="-79"/>
              <a:cs typeface="Rubik" panose="02000604000000020004" pitchFamily="2" charset="-79"/>
            </a:endParaRPr>
          </a:p>
          <a:p>
            <a:pPr algn="just"/>
            <a:r>
              <a:rPr lang="nl-BE" sz="2000" dirty="0">
                <a:effectLst/>
                <a:latin typeface="Rubik" panose="02000604000000020004" pitchFamily="2" charset="-79"/>
                <a:cs typeface="Rubik" panose="02000604000000020004" pitchFamily="2" charset="-79"/>
              </a:rPr>
              <a:t>The publication ‘An application profile for recording ICH in museums’ collection management systems’ was presented during last year's CIDOC 2023 conference. </a:t>
            </a:r>
          </a:p>
          <a:p>
            <a:pPr algn="just"/>
            <a:endParaRPr lang="nl-BE" sz="2000" dirty="0">
              <a:effectLst/>
              <a:latin typeface="Rubik" panose="02000604000000020004" pitchFamily="2" charset="-79"/>
              <a:cs typeface="Rubik" panose="02000604000000020004" pitchFamily="2" charset="-79"/>
            </a:endParaRPr>
          </a:p>
          <a:p>
            <a:pPr marL="342900" indent="-342900" algn="just">
              <a:buFont typeface="Wingdings" pitchFamily="2" charset="2"/>
              <a:buChar char="Ø"/>
            </a:pPr>
            <a:r>
              <a:rPr lang="nl-BE" sz="2000" dirty="0">
                <a:effectLst/>
                <a:latin typeface="Rubik" panose="02000604000000020004" pitchFamily="2" charset="-79"/>
                <a:cs typeface="Rubik" panose="02000604000000020004" pitchFamily="2" charset="-79"/>
              </a:rPr>
              <a:t>What has shifted since? What new perspectives, ideas and commentaries can enrich and complement the way living heritage can be part of museum operations? </a:t>
            </a:r>
          </a:p>
          <a:p>
            <a:pPr algn="just"/>
            <a:endParaRPr lang="nl-BE" sz="2000" dirty="0">
              <a:effectLst/>
              <a:latin typeface="Rubik" panose="02000604000000020004" pitchFamily="2" charset="-79"/>
              <a:cs typeface="Rubik" panose="02000604000000020004" pitchFamily="2" charset="-79"/>
            </a:endParaRPr>
          </a:p>
          <a:p>
            <a:pPr marL="342900" indent="-342900" algn="just">
              <a:buFont typeface="Wingdings" pitchFamily="2" charset="2"/>
              <a:buChar char="Ø"/>
            </a:pPr>
            <a:r>
              <a:rPr lang="nl-BE" sz="2000" dirty="0">
                <a:effectLst/>
                <a:latin typeface="Rubik" panose="02000604000000020004" pitchFamily="2" charset="-79"/>
                <a:cs typeface="Rubik" panose="02000604000000020004" pitchFamily="2" charset="-79"/>
              </a:rPr>
              <a:t>During this round table we discuss the way forward towards achieving working processes in museums that balance standardization of information with the dynamic nature of intangible heritage. </a:t>
            </a:r>
            <a:endParaRPr lang="nl-BE" sz="2000" dirty="0">
              <a:effectLst/>
            </a:endParaRPr>
          </a:p>
          <a:p>
            <a:pPr algn="just"/>
            <a:endParaRPr lang="nl-BE" sz="2000" dirty="0">
              <a:effectLst/>
            </a:endParaRPr>
          </a:p>
        </p:txBody>
      </p:sp>
      <p:sp>
        <p:nvSpPr>
          <p:cNvPr id="6" name="Google Shape;57;p1">
            <a:extLst>
              <a:ext uri="{FF2B5EF4-FFF2-40B4-BE49-F238E27FC236}">
                <a16:creationId xmlns:a16="http://schemas.microsoft.com/office/drawing/2014/main" id="{3AB9978C-9F44-F869-DB9E-A75A29B7A3D2}"/>
              </a:ext>
            </a:extLst>
          </p:cNvPr>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57620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8"/>
          <p:cNvSpPr txBox="1">
            <a:spLocks noGrp="1"/>
          </p:cNvSpPr>
          <p:nvPr>
            <p:ph type="subTitle" idx="1"/>
          </p:nvPr>
        </p:nvSpPr>
        <p:spPr>
          <a:xfrm>
            <a:off x="240392" y="883792"/>
            <a:ext cx="4832100" cy="3321000"/>
          </a:xfrm>
          <a:prstGeom prst="rect">
            <a:avLst/>
          </a:prstGeom>
          <a:noFill/>
          <a:ln>
            <a:noFill/>
          </a:ln>
        </p:spPr>
        <p:txBody>
          <a:bodyPr spcFirstLastPara="1" wrap="square" lIns="91425" tIns="91425" rIns="91425" bIns="91425" anchor="t" anchorCtr="0">
            <a:normAutofit/>
          </a:bodyPr>
          <a:lstStyle/>
          <a:p>
            <a:pPr marL="457200" lvl="0" indent="-317500" algn="just" rtl="0">
              <a:lnSpc>
                <a:spcPct val="125454"/>
              </a:lnSpc>
              <a:spcBef>
                <a:spcPts val="1200"/>
              </a:spcBef>
              <a:spcAft>
                <a:spcPts val="0"/>
              </a:spcAft>
              <a:buClr>
                <a:srgbClr val="0B525F"/>
              </a:buClr>
              <a:buSzPts val="1400"/>
              <a:buFont typeface="Rubik"/>
              <a:buChar char="-"/>
            </a:pPr>
            <a:r>
              <a:rPr lang="en-GB" sz="1600" b="1">
                <a:solidFill>
                  <a:srgbClr val="0B525F"/>
                </a:solidFill>
                <a:latin typeface="Rubik"/>
                <a:ea typeface="Rubik"/>
                <a:cs typeface="Rubik"/>
                <a:sym typeface="Rubik"/>
              </a:rPr>
              <a:t>Blueprint </a:t>
            </a:r>
            <a:r>
              <a:rPr lang="en-GB" sz="1600">
                <a:solidFill>
                  <a:srgbClr val="0B525F"/>
                </a:solidFill>
                <a:latin typeface="Rubik"/>
                <a:ea typeface="Rubik"/>
                <a:cs typeface="Rubik"/>
                <a:sym typeface="Rubik"/>
              </a:rPr>
              <a:t>of an application profile, with entities and properties</a:t>
            </a:r>
            <a:endParaRPr sz="1600">
              <a:solidFill>
                <a:srgbClr val="0B525F"/>
              </a:solidFill>
              <a:latin typeface="Rubik"/>
              <a:ea typeface="Rubik"/>
              <a:cs typeface="Rubik"/>
              <a:sym typeface="Rubik"/>
            </a:endParaRPr>
          </a:p>
          <a:p>
            <a:pPr marL="457200" lvl="0" indent="-317500" algn="just" rtl="0">
              <a:lnSpc>
                <a:spcPct val="125454"/>
              </a:lnSpc>
              <a:spcBef>
                <a:spcPts val="0"/>
              </a:spcBef>
              <a:spcAft>
                <a:spcPts val="0"/>
              </a:spcAft>
              <a:buClr>
                <a:srgbClr val="0B525F"/>
              </a:buClr>
              <a:buSzPts val="1400"/>
              <a:buFont typeface="Rubik"/>
              <a:buChar char="-"/>
            </a:pPr>
            <a:r>
              <a:rPr lang="en-GB" sz="1600" b="1">
                <a:solidFill>
                  <a:srgbClr val="0B525F"/>
                </a:solidFill>
                <a:latin typeface="Rubik"/>
                <a:ea typeface="Rubik"/>
                <a:cs typeface="Rubik"/>
                <a:sym typeface="Rubik"/>
              </a:rPr>
              <a:t>Cataloguing rules</a:t>
            </a:r>
            <a:r>
              <a:rPr lang="en-GB" sz="1600">
                <a:solidFill>
                  <a:srgbClr val="0B525F"/>
                </a:solidFill>
                <a:latin typeface="Rubik"/>
                <a:ea typeface="Rubik"/>
                <a:cs typeface="Rubik"/>
                <a:sym typeface="Rubik"/>
              </a:rPr>
              <a:t>, from within 2 viewpoints</a:t>
            </a:r>
            <a:endParaRPr sz="1600">
              <a:solidFill>
                <a:srgbClr val="0B525F"/>
              </a:solidFill>
              <a:latin typeface="Rubik"/>
              <a:ea typeface="Rubik"/>
              <a:cs typeface="Rubik"/>
              <a:sym typeface="Rubik"/>
            </a:endParaRPr>
          </a:p>
          <a:p>
            <a:pPr marL="457200" lvl="0" indent="-317500" algn="just" rtl="0">
              <a:lnSpc>
                <a:spcPct val="125454"/>
              </a:lnSpc>
              <a:spcBef>
                <a:spcPts val="0"/>
              </a:spcBef>
              <a:spcAft>
                <a:spcPts val="0"/>
              </a:spcAft>
              <a:buClr>
                <a:srgbClr val="0B525F"/>
              </a:buClr>
              <a:buSzPts val="1400"/>
              <a:buFont typeface="Rubik"/>
              <a:buChar char="-"/>
            </a:pPr>
            <a:r>
              <a:rPr lang="en-GB" sz="1600" b="1">
                <a:solidFill>
                  <a:srgbClr val="0B525F"/>
                </a:solidFill>
                <a:latin typeface="Rubik"/>
                <a:ea typeface="Rubik"/>
                <a:cs typeface="Rubik"/>
                <a:sym typeface="Rubik"/>
              </a:rPr>
              <a:t>Policy recommendations </a:t>
            </a:r>
            <a:r>
              <a:rPr lang="en-GB" sz="1600">
                <a:solidFill>
                  <a:srgbClr val="0B525F"/>
                </a:solidFill>
                <a:latin typeface="Rubik"/>
                <a:ea typeface="Rubik"/>
                <a:cs typeface="Rubik"/>
                <a:sym typeface="Rubik"/>
              </a:rPr>
              <a:t>with minimum requirements</a:t>
            </a:r>
            <a:endParaRPr/>
          </a:p>
          <a:p>
            <a:pPr marL="457200" lvl="0" indent="-317500" algn="just" rtl="0">
              <a:lnSpc>
                <a:spcPct val="125454"/>
              </a:lnSpc>
              <a:spcBef>
                <a:spcPts val="0"/>
              </a:spcBef>
              <a:spcAft>
                <a:spcPts val="0"/>
              </a:spcAft>
              <a:buClr>
                <a:srgbClr val="0B525F"/>
              </a:buClr>
              <a:buSzPts val="1400"/>
              <a:buFont typeface="Rubik"/>
              <a:buChar char="-"/>
            </a:pPr>
            <a:r>
              <a:rPr lang="en-GB" sz="1600" b="1">
                <a:solidFill>
                  <a:srgbClr val="0B525F"/>
                </a:solidFill>
                <a:latin typeface="Rubik"/>
                <a:ea typeface="Rubik"/>
                <a:cs typeface="Rubik"/>
                <a:sym typeface="Rubik"/>
              </a:rPr>
              <a:t>13 proofs of concept </a:t>
            </a:r>
            <a:endParaRPr sz="1600">
              <a:solidFill>
                <a:srgbClr val="0B525F"/>
              </a:solidFill>
              <a:latin typeface="Rubik"/>
              <a:ea typeface="Rubik"/>
              <a:cs typeface="Rubik"/>
              <a:sym typeface="Rubik"/>
            </a:endParaRPr>
          </a:p>
          <a:p>
            <a:pPr marL="139700" lvl="0" indent="0" algn="just" rtl="0">
              <a:lnSpc>
                <a:spcPct val="125454"/>
              </a:lnSpc>
              <a:spcBef>
                <a:spcPts val="0"/>
              </a:spcBef>
              <a:spcAft>
                <a:spcPts val="0"/>
              </a:spcAft>
              <a:buClr>
                <a:srgbClr val="0B525F"/>
              </a:buClr>
              <a:buSzPts val="1400"/>
              <a:buNone/>
            </a:pPr>
            <a:endParaRPr sz="1400">
              <a:solidFill>
                <a:srgbClr val="0B525F"/>
              </a:solidFill>
              <a:latin typeface="Rubik"/>
              <a:ea typeface="Rubik"/>
              <a:cs typeface="Rubik"/>
              <a:sym typeface="Rubik"/>
            </a:endParaRPr>
          </a:p>
        </p:txBody>
      </p:sp>
      <p:sp>
        <p:nvSpPr>
          <p:cNvPr id="179" name="Google Shape;179;p18"/>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0" name="Google Shape;180;p18"/>
          <p:cNvPicPr preferRelativeResize="0"/>
          <p:nvPr/>
        </p:nvPicPr>
        <p:blipFill rotWithShape="1">
          <a:blip r:embed="rId3">
            <a:alphaModFix/>
          </a:blip>
          <a:srcRect t="1443"/>
          <a:stretch/>
        </p:blipFill>
        <p:spPr>
          <a:xfrm>
            <a:off x="5483213" y="228600"/>
            <a:ext cx="3397373" cy="475591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19"/>
          <p:cNvPicPr preferRelativeResize="0"/>
          <p:nvPr/>
        </p:nvPicPr>
        <p:blipFill rotWithShape="1">
          <a:blip r:embed="rId3">
            <a:alphaModFix/>
          </a:blip>
          <a:srcRect/>
          <a:stretch/>
        </p:blipFill>
        <p:spPr>
          <a:xfrm>
            <a:off x="4159356" y="0"/>
            <a:ext cx="4613643" cy="5143500"/>
          </a:xfrm>
          <a:prstGeom prst="rect">
            <a:avLst/>
          </a:prstGeom>
          <a:noFill/>
          <a:ln>
            <a:noFill/>
          </a:ln>
        </p:spPr>
      </p:pic>
      <p:sp>
        <p:nvSpPr>
          <p:cNvPr id="186" name="Google Shape;186;p19"/>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19"/>
          <p:cNvSpPr/>
          <p:nvPr/>
        </p:nvSpPr>
        <p:spPr>
          <a:xfrm>
            <a:off x="348343" y="328940"/>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0" u="none" strike="noStrike" cap="none">
                <a:solidFill>
                  <a:schemeClr val="lt1"/>
                </a:solidFill>
                <a:highlight>
                  <a:srgbClr val="7FB9C2"/>
                </a:highlight>
                <a:latin typeface="Rubik Medium"/>
                <a:ea typeface="Rubik Medium"/>
                <a:cs typeface="Rubik Medium"/>
                <a:sym typeface="Rubik Medium"/>
              </a:rPr>
              <a:t>5 STANDARD MODELS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20"/>
          <p:cNvPicPr preferRelativeResize="0"/>
          <p:nvPr/>
        </p:nvPicPr>
        <p:blipFill rotWithShape="1">
          <a:blip r:embed="rId3">
            <a:alphaModFix/>
          </a:blip>
          <a:srcRect t="3502"/>
          <a:stretch/>
        </p:blipFill>
        <p:spPr>
          <a:xfrm>
            <a:off x="-119743" y="635679"/>
            <a:ext cx="8979826" cy="4104500"/>
          </a:xfrm>
          <a:prstGeom prst="rect">
            <a:avLst/>
          </a:prstGeom>
          <a:noFill/>
          <a:ln>
            <a:noFill/>
          </a:ln>
        </p:spPr>
      </p:pic>
      <p:sp>
        <p:nvSpPr>
          <p:cNvPr id="193" name="Google Shape;193;p20"/>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20"/>
          <p:cNvSpPr/>
          <p:nvPr/>
        </p:nvSpPr>
        <p:spPr>
          <a:xfrm>
            <a:off x="348343" y="328940"/>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0" u="none" strike="noStrike" cap="none">
                <a:solidFill>
                  <a:schemeClr val="lt1"/>
                </a:solidFill>
                <a:highlight>
                  <a:srgbClr val="7FB9C2"/>
                </a:highlight>
                <a:latin typeface="Rubik Medium"/>
                <a:ea typeface="Rubik Medium"/>
                <a:cs typeface="Rubik Medium"/>
                <a:sym typeface="Rubik Medium"/>
              </a:rPr>
              <a:t>ENTITY HIERARCHY</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21"/>
          <p:cNvPicPr preferRelativeResize="0"/>
          <p:nvPr/>
        </p:nvPicPr>
        <p:blipFill rotWithShape="1">
          <a:blip r:embed="rId3">
            <a:alphaModFix/>
          </a:blip>
          <a:srcRect/>
          <a:stretch/>
        </p:blipFill>
        <p:spPr>
          <a:xfrm>
            <a:off x="645459" y="1039550"/>
            <a:ext cx="7205211" cy="3951549"/>
          </a:xfrm>
          <a:prstGeom prst="rect">
            <a:avLst/>
          </a:prstGeom>
          <a:noFill/>
          <a:ln>
            <a:noFill/>
          </a:ln>
        </p:spPr>
      </p:pic>
      <p:sp>
        <p:nvSpPr>
          <p:cNvPr id="200" name="Google Shape;200;p21"/>
          <p:cNvSpPr txBox="1"/>
          <p:nvPr/>
        </p:nvSpPr>
        <p:spPr>
          <a:xfrm>
            <a:off x="749700" y="263900"/>
            <a:ext cx="5885016" cy="477023"/>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1900" b="0" i="0" u="none" strike="noStrike" cap="none">
                <a:solidFill>
                  <a:schemeClr val="lt1"/>
                </a:solidFill>
                <a:highlight>
                  <a:srgbClr val="7FB9C2"/>
                </a:highlight>
                <a:latin typeface="Rubik Medium"/>
                <a:ea typeface="Rubik Medium"/>
                <a:cs typeface="Rubik Medium"/>
                <a:sym typeface="Rubik Medium"/>
              </a:rPr>
              <a:t>CORE MODEL OF THE APPLICATION PROFILE</a:t>
            </a:r>
            <a:endParaRPr sz="1900" b="0" i="0" u="none" strike="noStrike" cap="none">
              <a:solidFill>
                <a:schemeClr val="lt1"/>
              </a:solidFill>
              <a:highlight>
                <a:srgbClr val="7FB9C2"/>
              </a:highlight>
              <a:latin typeface="Rubik Medium"/>
              <a:ea typeface="Rubik Medium"/>
              <a:cs typeface="Rubik Medium"/>
              <a:sym typeface="Rubik Medium"/>
            </a:endParaRPr>
          </a:p>
        </p:txBody>
      </p:sp>
      <p:sp>
        <p:nvSpPr>
          <p:cNvPr id="201" name="Google Shape;201;p21"/>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22"/>
          <p:cNvPicPr preferRelativeResize="0"/>
          <p:nvPr/>
        </p:nvPicPr>
        <p:blipFill rotWithShape="1">
          <a:blip r:embed="rId3">
            <a:alphaModFix/>
          </a:blip>
          <a:srcRect/>
          <a:stretch/>
        </p:blipFill>
        <p:spPr>
          <a:xfrm>
            <a:off x="1207104" y="698272"/>
            <a:ext cx="7044268" cy="4346464"/>
          </a:xfrm>
          <a:prstGeom prst="rect">
            <a:avLst/>
          </a:prstGeom>
          <a:noFill/>
          <a:ln>
            <a:noFill/>
          </a:ln>
        </p:spPr>
      </p:pic>
      <p:sp>
        <p:nvSpPr>
          <p:cNvPr id="207" name="Google Shape;207;p22"/>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22"/>
          <p:cNvSpPr/>
          <p:nvPr/>
        </p:nvSpPr>
        <p:spPr>
          <a:xfrm>
            <a:off x="348343" y="328940"/>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0" u="none" strike="noStrike" cap="none">
                <a:solidFill>
                  <a:schemeClr val="lt1"/>
                </a:solidFill>
                <a:highlight>
                  <a:srgbClr val="7FB9C2"/>
                </a:highlight>
                <a:latin typeface="Rubik Medium"/>
                <a:ea typeface="Rubik Medium"/>
                <a:cs typeface="Rubik Medium"/>
                <a:sym typeface="Rubik Medium"/>
              </a:rPr>
              <a:t>PROOF OF CONCEPT</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3"/>
          <p:cNvPicPr preferRelativeResize="0"/>
          <p:nvPr/>
        </p:nvPicPr>
        <p:blipFill rotWithShape="1">
          <a:blip r:embed="rId3">
            <a:alphaModFix/>
          </a:blip>
          <a:srcRect/>
          <a:stretch/>
        </p:blipFill>
        <p:spPr>
          <a:xfrm>
            <a:off x="4911300" y="725138"/>
            <a:ext cx="4205950" cy="3731925"/>
          </a:xfrm>
          <a:prstGeom prst="rect">
            <a:avLst/>
          </a:prstGeom>
          <a:noFill/>
          <a:ln>
            <a:noFill/>
          </a:ln>
        </p:spPr>
      </p:pic>
      <p:pic>
        <p:nvPicPr>
          <p:cNvPr id="214" name="Google Shape;214;p23"/>
          <p:cNvPicPr preferRelativeResize="0"/>
          <p:nvPr/>
        </p:nvPicPr>
        <p:blipFill rotWithShape="1">
          <a:blip r:embed="rId4">
            <a:alphaModFix/>
          </a:blip>
          <a:srcRect/>
          <a:stretch/>
        </p:blipFill>
        <p:spPr>
          <a:xfrm>
            <a:off x="-28125" y="686438"/>
            <a:ext cx="4939425" cy="3770625"/>
          </a:xfrm>
          <a:prstGeom prst="rect">
            <a:avLst/>
          </a:prstGeom>
          <a:noFill/>
          <a:ln>
            <a:noFill/>
          </a:ln>
        </p:spPr>
      </p:pic>
      <p:sp>
        <p:nvSpPr>
          <p:cNvPr id="215" name="Google Shape;215;p23"/>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23"/>
          <p:cNvSpPr/>
          <p:nvPr/>
        </p:nvSpPr>
        <p:spPr>
          <a:xfrm>
            <a:off x="348343" y="328940"/>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0" u="none" strike="noStrike" cap="none">
                <a:solidFill>
                  <a:schemeClr val="lt1"/>
                </a:solidFill>
                <a:highlight>
                  <a:srgbClr val="7FB9C2"/>
                </a:highlight>
                <a:latin typeface="Rubik Medium"/>
                <a:ea typeface="Rubik Medium"/>
                <a:cs typeface="Rubik Medium"/>
                <a:sym typeface="Rubik Medium"/>
              </a:rPr>
              <a:t>ENTITIES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24"/>
          <p:cNvPicPr preferRelativeResize="0"/>
          <p:nvPr/>
        </p:nvPicPr>
        <p:blipFill rotWithShape="1">
          <a:blip r:embed="rId3">
            <a:alphaModFix/>
          </a:blip>
          <a:srcRect/>
          <a:stretch/>
        </p:blipFill>
        <p:spPr>
          <a:xfrm>
            <a:off x="0" y="747823"/>
            <a:ext cx="4134299" cy="3695551"/>
          </a:xfrm>
          <a:prstGeom prst="rect">
            <a:avLst/>
          </a:prstGeom>
          <a:noFill/>
          <a:ln>
            <a:noFill/>
          </a:ln>
        </p:spPr>
      </p:pic>
      <p:pic>
        <p:nvPicPr>
          <p:cNvPr id="222" name="Google Shape;222;p24"/>
          <p:cNvPicPr preferRelativeResize="0"/>
          <p:nvPr/>
        </p:nvPicPr>
        <p:blipFill rotWithShape="1">
          <a:blip r:embed="rId4">
            <a:alphaModFix/>
          </a:blip>
          <a:srcRect/>
          <a:stretch/>
        </p:blipFill>
        <p:spPr>
          <a:xfrm>
            <a:off x="4134299" y="747823"/>
            <a:ext cx="4148464" cy="3877340"/>
          </a:xfrm>
          <a:prstGeom prst="rect">
            <a:avLst/>
          </a:prstGeom>
          <a:noFill/>
          <a:ln>
            <a:noFill/>
          </a:ln>
        </p:spPr>
      </p:pic>
      <p:sp>
        <p:nvSpPr>
          <p:cNvPr id="223" name="Google Shape;223;p24"/>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24"/>
          <p:cNvSpPr/>
          <p:nvPr/>
        </p:nvSpPr>
        <p:spPr>
          <a:xfrm>
            <a:off x="348343" y="328940"/>
            <a:ext cx="4572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b="0" i="0" u="none" strike="noStrike" cap="none">
                <a:solidFill>
                  <a:schemeClr val="lt1"/>
                </a:solidFill>
                <a:highlight>
                  <a:srgbClr val="7FB9C2"/>
                </a:highlight>
                <a:latin typeface="Rubik Medium"/>
                <a:ea typeface="Rubik Medium"/>
                <a:cs typeface="Rubik Medium"/>
                <a:sym typeface="Rubik Medium"/>
              </a:rPr>
              <a:t>ENTITIES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5"/>
          <p:cNvSpPr txBox="1"/>
          <p:nvPr/>
        </p:nvSpPr>
        <p:spPr>
          <a:xfrm>
            <a:off x="6208375" y="4300075"/>
            <a:ext cx="2772900" cy="534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GB" sz="2100" b="0" i="0" u="sng" strike="noStrike" cap="none">
                <a:solidFill>
                  <a:schemeClr val="lt1"/>
                </a:solidFill>
                <a:highlight>
                  <a:srgbClr val="65BAC3"/>
                </a:highlight>
                <a:latin typeface="Rubik"/>
                <a:ea typeface="Rubik"/>
                <a:cs typeface="Rubik"/>
                <a:sym typeface="Rubik"/>
                <a:hlinkClick r:id="rId3">
                  <a:extLst>
                    <a:ext uri="{A12FA001-AC4F-418D-AE19-62706E023703}">
                      <ahyp:hlinkClr xmlns:ahyp="http://schemas.microsoft.com/office/drawing/2018/hyperlinkcolor" val="tx"/>
                    </a:ext>
                  </a:extLst>
                </a:hlinkClick>
              </a:rPr>
              <a:t>LINK TO RECORDING</a:t>
            </a:r>
            <a:endParaRPr sz="1800" b="0" i="0" u="none" strike="noStrike" cap="none">
              <a:solidFill>
                <a:schemeClr val="lt1"/>
              </a:solidFill>
              <a:highlight>
                <a:srgbClr val="65BAC3"/>
              </a:highlight>
              <a:latin typeface="Arial"/>
              <a:ea typeface="Arial"/>
              <a:cs typeface="Arial"/>
              <a:sym typeface="Arial"/>
            </a:endParaRPr>
          </a:p>
        </p:txBody>
      </p:sp>
      <p:pic>
        <p:nvPicPr>
          <p:cNvPr id="230" name="Google Shape;230;p25"/>
          <p:cNvPicPr preferRelativeResize="0"/>
          <p:nvPr/>
        </p:nvPicPr>
        <p:blipFill rotWithShape="1">
          <a:blip r:embed="rId4">
            <a:alphaModFix/>
          </a:blip>
          <a:srcRect/>
          <a:stretch/>
        </p:blipFill>
        <p:spPr>
          <a:xfrm>
            <a:off x="409966" y="987541"/>
            <a:ext cx="4820620" cy="3406659"/>
          </a:xfrm>
          <a:prstGeom prst="rect">
            <a:avLst/>
          </a:prstGeom>
          <a:noFill/>
          <a:ln>
            <a:noFill/>
          </a:ln>
        </p:spPr>
      </p:pic>
      <p:pic>
        <p:nvPicPr>
          <p:cNvPr id="231" name="Google Shape;231;p25"/>
          <p:cNvPicPr preferRelativeResize="0"/>
          <p:nvPr/>
        </p:nvPicPr>
        <p:blipFill rotWithShape="1">
          <a:blip r:embed="rId5">
            <a:alphaModFix/>
          </a:blip>
          <a:srcRect/>
          <a:stretch/>
        </p:blipFill>
        <p:spPr>
          <a:xfrm>
            <a:off x="5724998" y="1439326"/>
            <a:ext cx="3129277" cy="2088749"/>
          </a:xfrm>
          <a:prstGeom prst="rect">
            <a:avLst/>
          </a:prstGeom>
          <a:noFill/>
          <a:ln>
            <a:noFill/>
          </a:ln>
        </p:spPr>
      </p:pic>
      <p:sp>
        <p:nvSpPr>
          <p:cNvPr id="232" name="Google Shape;232;p25"/>
          <p:cNvSpPr txBox="1"/>
          <p:nvPr/>
        </p:nvSpPr>
        <p:spPr>
          <a:xfrm>
            <a:off x="5781600" y="3575675"/>
            <a:ext cx="3129300" cy="6768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1000"/>
              <a:buFont typeface="Arial"/>
              <a:buNone/>
            </a:pPr>
            <a:r>
              <a:rPr lang="en-GB" sz="1000" b="0" i="0" u="none" strike="noStrike" cap="none">
                <a:solidFill>
                  <a:srgbClr val="65BAC3"/>
                </a:solidFill>
                <a:latin typeface="Rubik Light"/>
                <a:ea typeface="Rubik Light"/>
                <a:cs typeface="Rubik Light"/>
                <a:sym typeface="Rubik Light"/>
              </a:rPr>
              <a:t>Hybrid Working Group session in May 2023, FeliX Art &amp; Eco Museum. Photo: Tine Van De Vel for Workshop Intangible Heritage Flanders</a:t>
            </a:r>
            <a:endParaRPr sz="1000" b="0" i="0" u="none" strike="noStrike" cap="none">
              <a:solidFill>
                <a:srgbClr val="65BAC3"/>
              </a:solidFill>
              <a:latin typeface="Rubik Light"/>
              <a:ea typeface="Rubik Light"/>
              <a:cs typeface="Rubik Light"/>
              <a:sym typeface="Rubik Light"/>
            </a:endParaRPr>
          </a:p>
        </p:txBody>
      </p:sp>
      <p:sp>
        <p:nvSpPr>
          <p:cNvPr id="233" name="Google Shape;233;p25"/>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25"/>
          <p:cNvSpPr/>
          <p:nvPr/>
        </p:nvSpPr>
        <p:spPr>
          <a:xfrm>
            <a:off x="348343" y="328940"/>
            <a:ext cx="715191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800" dirty="0">
                <a:solidFill>
                  <a:schemeClr val="lt1"/>
                </a:solidFill>
                <a:highlight>
                  <a:srgbClr val="7FB9C2"/>
                </a:highlight>
                <a:latin typeface="Rubik Medium"/>
                <a:ea typeface="Rubik Medium"/>
                <a:cs typeface="Rubik Medium"/>
                <a:sym typeface="Rubik Medium"/>
              </a:rPr>
              <a:t>A P</a:t>
            </a:r>
            <a:r>
              <a:rPr lang="en-GB" sz="1800" b="0" i="0" u="none" strike="noStrike" cap="none" dirty="0">
                <a:solidFill>
                  <a:schemeClr val="lt1"/>
                </a:solidFill>
                <a:highlight>
                  <a:srgbClr val="7FB9C2"/>
                </a:highlight>
                <a:latin typeface="Rubik Medium"/>
                <a:ea typeface="Rubik Medium"/>
                <a:cs typeface="Rubik Medium"/>
                <a:sym typeface="Rubik Medium"/>
              </a:rPr>
              <a:t>REVIOUS SESSION OF THE CIDOC ICH WORKING GROUP</a:t>
            </a:r>
            <a:endParaRPr dirty="0"/>
          </a:p>
        </p:txBody>
      </p:sp>
      <p:sp>
        <p:nvSpPr>
          <p:cNvPr id="235" name="Google Shape;235;p25"/>
          <p:cNvSpPr/>
          <p:nvPr/>
        </p:nvSpPr>
        <p:spPr>
          <a:xfrm>
            <a:off x="1943100" y="699069"/>
            <a:ext cx="3562993" cy="5769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6" name="Google Shape;236;p25"/>
          <p:cNvSpPr/>
          <p:nvPr/>
        </p:nvSpPr>
        <p:spPr>
          <a:xfrm>
            <a:off x="348343" y="4208722"/>
            <a:ext cx="4437541" cy="5963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6"/>
          <p:cNvSpPr txBox="1">
            <a:spLocks noGrp="1"/>
          </p:cNvSpPr>
          <p:nvPr>
            <p:ph type="subTitle" idx="1"/>
          </p:nvPr>
        </p:nvSpPr>
        <p:spPr>
          <a:xfrm>
            <a:off x="749700" y="1247775"/>
            <a:ext cx="8113800" cy="3321000"/>
          </a:xfrm>
          <a:prstGeom prst="rect">
            <a:avLst/>
          </a:prstGeom>
          <a:noFill/>
          <a:ln>
            <a:noFill/>
          </a:ln>
        </p:spPr>
        <p:txBody>
          <a:bodyPr spcFirstLastPara="1" wrap="square" lIns="91425" tIns="91425" rIns="91425" bIns="91425" anchor="t" anchorCtr="0">
            <a:normAutofit/>
          </a:bodyPr>
          <a:lstStyle/>
          <a:p>
            <a:pPr marL="0" lvl="0" indent="0" algn="l" rtl="0">
              <a:lnSpc>
                <a:spcPct val="125454"/>
              </a:lnSpc>
              <a:spcBef>
                <a:spcPts val="1000"/>
              </a:spcBef>
              <a:spcAft>
                <a:spcPts val="0"/>
              </a:spcAft>
              <a:buClr>
                <a:schemeClr val="dk1"/>
              </a:buClr>
              <a:buSzPts val="1100"/>
              <a:buNone/>
            </a:pPr>
            <a:r>
              <a:rPr lang="en-GB" sz="1700">
                <a:solidFill>
                  <a:srgbClr val="0B525F"/>
                </a:solidFill>
                <a:latin typeface="Rubik"/>
                <a:ea typeface="Rubik"/>
                <a:cs typeface="Rubik"/>
                <a:sym typeface="Rubik"/>
              </a:rPr>
              <a:t>A policy on documenting ICH in museums requires: </a:t>
            </a:r>
            <a:endParaRPr/>
          </a:p>
          <a:p>
            <a:pPr marL="0" lvl="0" indent="0" algn="l" rtl="0">
              <a:lnSpc>
                <a:spcPct val="125454"/>
              </a:lnSpc>
              <a:spcBef>
                <a:spcPts val="1000"/>
              </a:spcBef>
              <a:spcAft>
                <a:spcPts val="0"/>
              </a:spcAft>
              <a:buClr>
                <a:schemeClr val="dk1"/>
              </a:buClr>
              <a:buSzPts val="1100"/>
              <a:buNone/>
            </a:pPr>
            <a:r>
              <a:rPr lang="en-GB" sz="1700">
                <a:solidFill>
                  <a:srgbClr val="0B525F"/>
                </a:solidFill>
                <a:latin typeface="Rubik"/>
                <a:ea typeface="Rubik"/>
                <a:cs typeface="Rubik"/>
                <a:sym typeface="Rubik"/>
              </a:rPr>
              <a:t>→ a vision on </a:t>
            </a:r>
            <a:r>
              <a:rPr lang="en-GB" sz="1700" b="1">
                <a:solidFill>
                  <a:srgbClr val="0B525F"/>
                </a:solidFill>
                <a:latin typeface="Rubik"/>
                <a:ea typeface="Rubik"/>
                <a:cs typeface="Rubik"/>
                <a:sym typeface="Rubik"/>
              </a:rPr>
              <a:t>collaborating</a:t>
            </a:r>
            <a:r>
              <a:rPr lang="en-GB" sz="1700">
                <a:solidFill>
                  <a:srgbClr val="0B525F"/>
                </a:solidFill>
                <a:latin typeface="Rubik"/>
                <a:ea typeface="Rubik"/>
                <a:cs typeface="Rubik"/>
                <a:sym typeface="Rubik"/>
              </a:rPr>
              <a:t> with</a:t>
            </a:r>
            <a:r>
              <a:rPr lang="en-GB" sz="1700" b="1">
                <a:solidFill>
                  <a:srgbClr val="0B525F"/>
                </a:solidFill>
                <a:latin typeface="Rubik"/>
                <a:ea typeface="Rubik"/>
                <a:cs typeface="Rubik"/>
                <a:sym typeface="Rubik"/>
              </a:rPr>
              <a:t> communities, groups, individuals</a:t>
            </a:r>
            <a:r>
              <a:rPr lang="en-GB" sz="1700">
                <a:solidFill>
                  <a:srgbClr val="0B525F"/>
                </a:solidFill>
                <a:latin typeface="Rubik"/>
                <a:ea typeface="Rubik"/>
                <a:cs typeface="Rubik"/>
                <a:sym typeface="Rubik"/>
              </a:rPr>
              <a:t> that practice and transmit ICH</a:t>
            </a:r>
            <a:endParaRPr/>
          </a:p>
          <a:p>
            <a:pPr marL="0" lvl="0" indent="0" algn="l" rtl="0">
              <a:lnSpc>
                <a:spcPct val="125454"/>
              </a:lnSpc>
              <a:spcBef>
                <a:spcPts val="1000"/>
              </a:spcBef>
              <a:spcAft>
                <a:spcPts val="0"/>
              </a:spcAft>
              <a:buClr>
                <a:schemeClr val="dk1"/>
              </a:buClr>
              <a:buSzPts val="1100"/>
              <a:buNone/>
            </a:pPr>
            <a:r>
              <a:rPr lang="en-GB" sz="1700">
                <a:solidFill>
                  <a:srgbClr val="0B525F"/>
                </a:solidFill>
                <a:latin typeface="Rubik"/>
                <a:ea typeface="Rubik"/>
                <a:cs typeface="Rubik"/>
                <a:sym typeface="Rubik"/>
              </a:rPr>
              <a:t>→ a vision on </a:t>
            </a:r>
            <a:r>
              <a:rPr lang="en-GB" sz="1700" b="1">
                <a:solidFill>
                  <a:srgbClr val="0B525F"/>
                </a:solidFill>
                <a:latin typeface="Rubik"/>
                <a:ea typeface="Rubik"/>
                <a:cs typeface="Rubik"/>
                <a:sym typeface="Rubik"/>
              </a:rPr>
              <a:t>connecting</a:t>
            </a:r>
            <a:r>
              <a:rPr lang="en-GB" sz="1700">
                <a:solidFill>
                  <a:srgbClr val="0B525F"/>
                </a:solidFill>
                <a:latin typeface="Rubik"/>
                <a:ea typeface="Rubik"/>
                <a:cs typeface="Rubik"/>
                <a:sym typeface="Rubik"/>
              </a:rPr>
              <a:t> collection </a:t>
            </a:r>
            <a:r>
              <a:rPr lang="en-GB" sz="1700" b="1">
                <a:solidFill>
                  <a:srgbClr val="0B525F"/>
                </a:solidFill>
                <a:latin typeface="Rubik"/>
                <a:ea typeface="Rubik"/>
                <a:cs typeface="Rubik"/>
                <a:sym typeface="Rubik"/>
              </a:rPr>
              <a:t>objects</a:t>
            </a:r>
            <a:r>
              <a:rPr lang="en-GB" sz="1700">
                <a:solidFill>
                  <a:srgbClr val="0B525F"/>
                </a:solidFill>
                <a:latin typeface="Rubik"/>
                <a:ea typeface="Rubik"/>
                <a:cs typeface="Rubik"/>
                <a:sym typeface="Rubik"/>
              </a:rPr>
              <a:t> with </a:t>
            </a:r>
            <a:r>
              <a:rPr lang="en-GB" sz="1700" b="1">
                <a:solidFill>
                  <a:srgbClr val="0B525F"/>
                </a:solidFill>
                <a:latin typeface="Rubik"/>
                <a:ea typeface="Rubik"/>
                <a:cs typeface="Rubik"/>
                <a:sym typeface="Rubik"/>
              </a:rPr>
              <a:t>ICH practices</a:t>
            </a:r>
            <a:endParaRPr/>
          </a:p>
          <a:p>
            <a:pPr marL="0" lvl="0" indent="0" algn="l" rtl="0">
              <a:lnSpc>
                <a:spcPct val="125454"/>
              </a:lnSpc>
              <a:spcBef>
                <a:spcPts val="1000"/>
              </a:spcBef>
              <a:spcAft>
                <a:spcPts val="0"/>
              </a:spcAft>
              <a:buClr>
                <a:schemeClr val="dk1"/>
              </a:buClr>
              <a:buSzPts val="1100"/>
              <a:buNone/>
            </a:pPr>
            <a:endParaRPr sz="1700" b="1">
              <a:solidFill>
                <a:srgbClr val="0B525F"/>
              </a:solidFill>
              <a:latin typeface="Rubik"/>
              <a:ea typeface="Rubik"/>
              <a:cs typeface="Rubik"/>
              <a:sym typeface="Rubik"/>
            </a:endParaRPr>
          </a:p>
          <a:p>
            <a:pPr marL="0" lvl="0" indent="0" algn="ctr" rtl="0">
              <a:lnSpc>
                <a:spcPct val="125454"/>
              </a:lnSpc>
              <a:spcBef>
                <a:spcPts val="1000"/>
              </a:spcBef>
              <a:spcAft>
                <a:spcPts val="0"/>
              </a:spcAft>
              <a:buClr>
                <a:schemeClr val="dk1"/>
              </a:buClr>
              <a:buSzPts val="1100"/>
              <a:buNone/>
            </a:pPr>
            <a:r>
              <a:rPr lang="en-GB" sz="1600">
                <a:solidFill>
                  <a:srgbClr val="676B9A"/>
                </a:solidFill>
                <a:latin typeface="Rubik"/>
                <a:ea typeface="Rubik"/>
                <a:cs typeface="Rubik"/>
                <a:sym typeface="Rubik"/>
              </a:rPr>
              <a:t>&gt;&gt;&gt; UNESCO </a:t>
            </a:r>
            <a:r>
              <a:rPr lang="en-GB" sz="1600" i="1">
                <a:solidFill>
                  <a:srgbClr val="676B9A"/>
                </a:solidFill>
                <a:latin typeface="Rubik"/>
                <a:ea typeface="Rubik"/>
                <a:cs typeface="Rubik"/>
                <a:sym typeface="Rubik"/>
              </a:rPr>
              <a:t>Ethical Principles for Safeguarding Intangible Cultural Heritage </a:t>
            </a:r>
            <a:endParaRPr/>
          </a:p>
          <a:p>
            <a:pPr marL="0" lvl="0" indent="0" algn="ctr" rtl="0">
              <a:lnSpc>
                <a:spcPct val="125454"/>
              </a:lnSpc>
              <a:spcBef>
                <a:spcPts val="1000"/>
              </a:spcBef>
              <a:spcAft>
                <a:spcPts val="0"/>
              </a:spcAft>
              <a:buClr>
                <a:schemeClr val="dk1"/>
              </a:buClr>
              <a:buSzPts val="1100"/>
              <a:buNone/>
            </a:pPr>
            <a:r>
              <a:rPr lang="en-GB" sz="1600">
                <a:solidFill>
                  <a:srgbClr val="676B9A"/>
                </a:solidFill>
                <a:latin typeface="Rubik"/>
                <a:ea typeface="Rubik"/>
                <a:cs typeface="Rubik"/>
                <a:sym typeface="Rubik"/>
              </a:rPr>
              <a:t>&gt;&gt;&gt; SPECTRUM-procedures</a:t>
            </a:r>
            <a:endParaRPr sz="1700" b="1">
              <a:solidFill>
                <a:srgbClr val="0B525F"/>
              </a:solidFill>
              <a:latin typeface="Rubik"/>
              <a:ea typeface="Rubik"/>
              <a:cs typeface="Rubik"/>
              <a:sym typeface="Rubik"/>
            </a:endParaRPr>
          </a:p>
        </p:txBody>
      </p:sp>
      <p:sp>
        <p:nvSpPr>
          <p:cNvPr id="242" name="Google Shape;242;p26"/>
          <p:cNvSpPr txBox="1"/>
          <p:nvPr/>
        </p:nvSpPr>
        <p:spPr>
          <a:xfrm>
            <a:off x="749700" y="263900"/>
            <a:ext cx="5885016" cy="477023"/>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1900" b="0" i="0" u="none" strike="noStrike" cap="none">
                <a:solidFill>
                  <a:schemeClr val="lt1"/>
                </a:solidFill>
                <a:highlight>
                  <a:srgbClr val="7FB9C2"/>
                </a:highlight>
                <a:latin typeface="Rubik Medium"/>
                <a:ea typeface="Rubik Medium"/>
                <a:cs typeface="Rubik Medium"/>
                <a:sym typeface="Rubik Medium"/>
              </a:rPr>
              <a:t>POLICY RECOMMENDATIONS</a:t>
            </a:r>
            <a:endParaRPr sz="1900" b="0" i="0" u="none" strike="noStrike" cap="none">
              <a:solidFill>
                <a:schemeClr val="lt1"/>
              </a:solidFill>
              <a:highlight>
                <a:srgbClr val="7FB9C2"/>
              </a:highlight>
              <a:latin typeface="Rubik Medium"/>
              <a:ea typeface="Rubik Medium"/>
              <a:cs typeface="Rubik Medium"/>
              <a:sym typeface="Rubik Medium"/>
            </a:endParaRPr>
          </a:p>
        </p:txBody>
      </p:sp>
      <p:sp>
        <p:nvSpPr>
          <p:cNvPr id="243" name="Google Shape;243;p26"/>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7"/>
          <p:cNvSpPr txBox="1">
            <a:spLocks noGrp="1"/>
          </p:cNvSpPr>
          <p:nvPr>
            <p:ph type="subTitle" idx="1"/>
          </p:nvPr>
        </p:nvSpPr>
        <p:spPr>
          <a:xfrm>
            <a:off x="313765" y="1033311"/>
            <a:ext cx="8292354" cy="3576600"/>
          </a:xfrm>
          <a:prstGeom prst="rect">
            <a:avLst/>
          </a:prstGeom>
          <a:noFill/>
          <a:ln>
            <a:noFill/>
          </a:ln>
        </p:spPr>
        <p:txBody>
          <a:bodyPr spcFirstLastPara="1" wrap="square" lIns="91425" tIns="91425" rIns="91425" bIns="91425" anchor="t" anchorCtr="0">
            <a:normAutofit/>
          </a:bodyPr>
          <a:lstStyle/>
          <a:p>
            <a:pPr marL="457200" lvl="0" indent="-330200" algn="just" rtl="0">
              <a:lnSpc>
                <a:spcPct val="125454"/>
              </a:lnSpc>
              <a:spcBef>
                <a:spcPts val="1000"/>
              </a:spcBef>
              <a:spcAft>
                <a:spcPts val="0"/>
              </a:spcAft>
              <a:buClr>
                <a:srgbClr val="0B525F"/>
              </a:buClr>
              <a:buSzPts val="1600"/>
              <a:buFont typeface="Rubik"/>
              <a:buAutoNum type="arabicPeriod"/>
            </a:pPr>
            <a:r>
              <a:rPr lang="en-GB" sz="2000">
                <a:solidFill>
                  <a:srgbClr val="0B525F"/>
                </a:solidFill>
                <a:latin typeface="Rubik"/>
                <a:ea typeface="Rubik"/>
                <a:cs typeface="Rubik"/>
                <a:sym typeface="Rubik"/>
              </a:rPr>
              <a:t>Register within a participatory framework</a:t>
            </a:r>
            <a:endParaRPr sz="2000">
              <a:solidFill>
                <a:srgbClr val="0B525F"/>
              </a:solidFill>
              <a:latin typeface="Rubik"/>
              <a:ea typeface="Rubik"/>
              <a:cs typeface="Rubik"/>
              <a:sym typeface="Rubik"/>
            </a:endParaRPr>
          </a:p>
          <a:p>
            <a:pPr marL="457200" lvl="0" indent="-330200" algn="just" rtl="0">
              <a:lnSpc>
                <a:spcPct val="125454"/>
              </a:lnSpc>
              <a:spcBef>
                <a:spcPts val="0"/>
              </a:spcBef>
              <a:spcAft>
                <a:spcPts val="0"/>
              </a:spcAft>
              <a:buClr>
                <a:srgbClr val="0B525F"/>
              </a:buClr>
              <a:buSzPts val="1600"/>
              <a:buFont typeface="Rubik"/>
              <a:buAutoNum type="arabicPeriod"/>
            </a:pPr>
            <a:r>
              <a:rPr lang="en-GB" sz="2000">
                <a:solidFill>
                  <a:srgbClr val="0B525F"/>
                </a:solidFill>
                <a:latin typeface="Rubik"/>
                <a:ea typeface="Rubik"/>
                <a:cs typeface="Rubik"/>
                <a:sym typeface="Rubik"/>
              </a:rPr>
              <a:t>Identify associated practices of ICH</a:t>
            </a:r>
            <a:endParaRPr sz="2000">
              <a:solidFill>
                <a:srgbClr val="0B525F"/>
              </a:solidFill>
              <a:latin typeface="Rubik"/>
              <a:ea typeface="Rubik"/>
              <a:cs typeface="Rubik"/>
              <a:sym typeface="Rubik"/>
            </a:endParaRPr>
          </a:p>
          <a:p>
            <a:pPr marL="457200" lvl="0" indent="-330200" algn="just" rtl="0">
              <a:lnSpc>
                <a:spcPct val="125454"/>
              </a:lnSpc>
              <a:spcBef>
                <a:spcPts val="0"/>
              </a:spcBef>
              <a:spcAft>
                <a:spcPts val="0"/>
              </a:spcAft>
              <a:buClr>
                <a:srgbClr val="0B525F"/>
              </a:buClr>
              <a:buSzPts val="1600"/>
              <a:buFont typeface="Rubik"/>
              <a:buAutoNum type="arabicPeriod"/>
            </a:pPr>
            <a:r>
              <a:rPr lang="en-GB" sz="2000">
                <a:solidFill>
                  <a:srgbClr val="0B525F"/>
                </a:solidFill>
                <a:latin typeface="Rubik"/>
                <a:ea typeface="Rubik"/>
                <a:cs typeface="Rubik"/>
                <a:sym typeface="Rubik"/>
              </a:rPr>
              <a:t>Distinguish between collection items ‘used in’ ICH and collection items that ‘record’ them</a:t>
            </a:r>
            <a:endParaRPr sz="2000">
              <a:solidFill>
                <a:srgbClr val="0B525F"/>
              </a:solidFill>
              <a:latin typeface="Rubik"/>
              <a:ea typeface="Rubik"/>
              <a:cs typeface="Rubik"/>
              <a:sym typeface="Rubik"/>
            </a:endParaRPr>
          </a:p>
          <a:p>
            <a:pPr marL="457200" lvl="0" indent="-330200" algn="just" rtl="0">
              <a:lnSpc>
                <a:spcPct val="125454"/>
              </a:lnSpc>
              <a:spcBef>
                <a:spcPts val="0"/>
              </a:spcBef>
              <a:spcAft>
                <a:spcPts val="0"/>
              </a:spcAft>
              <a:buClr>
                <a:srgbClr val="0B525F"/>
              </a:buClr>
              <a:buSzPts val="1600"/>
              <a:buFont typeface="Rubik"/>
              <a:buAutoNum type="arabicPeriod"/>
            </a:pPr>
            <a:r>
              <a:rPr lang="en-GB" sz="2000">
                <a:solidFill>
                  <a:srgbClr val="0B525F"/>
                </a:solidFill>
                <a:latin typeface="Rubik"/>
                <a:ea typeface="Rubik"/>
                <a:cs typeface="Rubik"/>
                <a:sym typeface="Rubik"/>
              </a:rPr>
              <a:t>Situate ICH practices and their various manifestations in time and space</a:t>
            </a:r>
            <a:endParaRPr sz="2000">
              <a:solidFill>
                <a:srgbClr val="0B525F"/>
              </a:solidFill>
              <a:latin typeface="Rubik"/>
              <a:ea typeface="Rubik"/>
              <a:cs typeface="Rubik"/>
              <a:sym typeface="Rubik"/>
            </a:endParaRPr>
          </a:p>
          <a:p>
            <a:pPr marL="457200" lvl="0" indent="-330200" algn="just" rtl="0">
              <a:lnSpc>
                <a:spcPct val="125454"/>
              </a:lnSpc>
              <a:spcBef>
                <a:spcPts val="0"/>
              </a:spcBef>
              <a:spcAft>
                <a:spcPts val="0"/>
              </a:spcAft>
              <a:buClr>
                <a:srgbClr val="0B525F"/>
              </a:buClr>
              <a:buSzPts val="1600"/>
              <a:buFont typeface="Rubik"/>
              <a:buAutoNum type="arabicPeriod"/>
            </a:pPr>
            <a:r>
              <a:rPr lang="en-GB" sz="2000">
                <a:solidFill>
                  <a:srgbClr val="0B525F"/>
                </a:solidFill>
                <a:latin typeface="Rubik"/>
                <a:ea typeface="Rubik"/>
                <a:cs typeface="Rubik"/>
                <a:sym typeface="Rubik"/>
              </a:rPr>
              <a:t>Document various representations of an ICH practice</a:t>
            </a:r>
            <a:endParaRPr sz="2000" b="1">
              <a:solidFill>
                <a:srgbClr val="0B525F"/>
              </a:solidFill>
              <a:latin typeface="Rubik"/>
              <a:ea typeface="Rubik"/>
              <a:cs typeface="Rubik"/>
              <a:sym typeface="Rubik"/>
            </a:endParaRPr>
          </a:p>
        </p:txBody>
      </p:sp>
      <p:sp>
        <p:nvSpPr>
          <p:cNvPr id="249" name="Google Shape;249;p27"/>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27"/>
          <p:cNvSpPr txBox="1"/>
          <p:nvPr/>
        </p:nvSpPr>
        <p:spPr>
          <a:xfrm>
            <a:off x="749700" y="263900"/>
            <a:ext cx="5885016" cy="769411"/>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1900" b="0" i="0" u="none" strike="noStrike" cap="none">
                <a:solidFill>
                  <a:schemeClr val="lt1"/>
                </a:solidFill>
                <a:highlight>
                  <a:srgbClr val="7FB9C2"/>
                </a:highlight>
                <a:latin typeface="Rubik Medium"/>
                <a:ea typeface="Rubik Medium"/>
                <a:cs typeface="Rubik Medium"/>
                <a:sym typeface="Rubik Medium"/>
              </a:rPr>
              <a:t>POLICY RECOMMENDATIONS</a:t>
            </a:r>
            <a:endParaRPr sz="1900" b="0" i="0" u="none" strike="noStrike" cap="none">
              <a:solidFill>
                <a:schemeClr val="lt1"/>
              </a:solidFill>
              <a:highlight>
                <a:srgbClr val="7FB9C2"/>
              </a:highlight>
              <a:latin typeface="Rubik Medium"/>
              <a:ea typeface="Rubik Medium"/>
              <a:cs typeface="Rubik Medium"/>
              <a:sym typeface="Rubik Medium"/>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lt1"/>
              </a:solidFill>
              <a:highlight>
                <a:srgbClr val="7FB9C2"/>
              </a:highlight>
              <a:latin typeface="Rubik Medium"/>
              <a:ea typeface="Rubik Medium"/>
              <a:cs typeface="Rubik Medium"/>
              <a:sym typeface="Rubik Medium"/>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tekst, schermopname, Lettertype, nummer&#10;&#10;Automatisch gegenereerde beschrijving">
            <a:extLst>
              <a:ext uri="{FF2B5EF4-FFF2-40B4-BE49-F238E27FC236}">
                <a16:creationId xmlns:a16="http://schemas.microsoft.com/office/drawing/2014/main" id="{360698F5-B206-D2BE-C0E0-31825A97A3EB}"/>
              </a:ext>
            </a:extLst>
          </p:cNvPr>
          <p:cNvPicPr>
            <a:picLocks noChangeAspect="1"/>
          </p:cNvPicPr>
          <p:nvPr/>
        </p:nvPicPr>
        <p:blipFill>
          <a:blip r:embed="rId2"/>
          <a:stretch>
            <a:fillRect/>
          </a:stretch>
        </p:blipFill>
        <p:spPr>
          <a:xfrm>
            <a:off x="1229128" y="0"/>
            <a:ext cx="6685743" cy="5143500"/>
          </a:xfrm>
          <a:prstGeom prst="rect">
            <a:avLst/>
          </a:prstGeom>
        </p:spPr>
      </p:pic>
      <p:sp>
        <p:nvSpPr>
          <p:cNvPr id="7" name="Google Shape;57;p1">
            <a:extLst>
              <a:ext uri="{FF2B5EF4-FFF2-40B4-BE49-F238E27FC236}">
                <a16:creationId xmlns:a16="http://schemas.microsoft.com/office/drawing/2014/main" id="{0A6DBE0D-6040-1EFC-32CD-4EE0BE479331}"/>
              </a:ext>
            </a:extLst>
          </p:cNvPr>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13329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8"/>
          <p:cNvSpPr txBox="1"/>
          <p:nvPr/>
        </p:nvSpPr>
        <p:spPr>
          <a:xfrm>
            <a:off x="749699" y="1004823"/>
            <a:ext cx="8093217" cy="2418837"/>
          </a:xfrm>
          <a:prstGeom prst="rect">
            <a:avLst/>
          </a:prstGeom>
          <a:noFill/>
          <a:ln>
            <a:noFill/>
          </a:ln>
        </p:spPr>
        <p:txBody>
          <a:bodyPr spcFirstLastPara="1" wrap="square" lIns="91425" tIns="91425" rIns="91425" bIns="91425" anchor="t" anchorCtr="0">
            <a:spAutoFit/>
          </a:bodyPr>
          <a:lstStyle/>
          <a:p>
            <a:pPr marL="457200" marR="0" lvl="0" indent="-336550" algn="just" rtl="0">
              <a:lnSpc>
                <a:spcPct val="115000"/>
              </a:lnSpc>
              <a:spcBef>
                <a:spcPts val="1000"/>
              </a:spcBef>
              <a:spcAft>
                <a:spcPts val="0"/>
              </a:spcAft>
              <a:buClr>
                <a:srgbClr val="0B525F"/>
              </a:buClr>
              <a:buSzPts val="1700"/>
              <a:buFont typeface="Rubik"/>
              <a:buChar char="-"/>
            </a:pPr>
            <a:r>
              <a:rPr lang="en-GB" sz="1700" b="0" i="0" u="none" strike="noStrike" cap="none">
                <a:solidFill>
                  <a:srgbClr val="0B525F"/>
                </a:solidFill>
                <a:latin typeface="Rubik"/>
                <a:ea typeface="Rubik"/>
                <a:cs typeface="Rubik"/>
                <a:sym typeface="Rubik"/>
              </a:rPr>
              <a:t>Collection management </a:t>
            </a:r>
            <a:r>
              <a:rPr lang="en-GB" sz="1700" b="1" i="0" u="none" strike="noStrike" cap="none">
                <a:solidFill>
                  <a:srgbClr val="0B525F"/>
                </a:solidFill>
                <a:latin typeface="Rubik"/>
                <a:ea typeface="Rubik"/>
                <a:cs typeface="Rubik"/>
                <a:sym typeface="Rubik"/>
              </a:rPr>
              <a:t>systems</a:t>
            </a:r>
            <a:r>
              <a:rPr lang="en-GB" sz="1700" b="0" i="0" u="none" strike="noStrike" cap="none">
                <a:solidFill>
                  <a:srgbClr val="0B525F"/>
                </a:solidFill>
                <a:latin typeface="Rubik"/>
                <a:ea typeface="Rubik"/>
                <a:cs typeface="Rubik"/>
                <a:sym typeface="Rubik"/>
              </a:rPr>
              <a:t> are not in tune with requirements regarding ICH</a:t>
            </a:r>
            <a:endParaRPr sz="1700" b="0" i="0" u="none" strike="noStrike" cap="none">
              <a:solidFill>
                <a:srgbClr val="0B525F"/>
              </a:solidFill>
              <a:latin typeface="Rubik"/>
              <a:ea typeface="Rubik"/>
              <a:cs typeface="Rubik"/>
              <a:sym typeface="Rubik"/>
            </a:endParaRPr>
          </a:p>
          <a:p>
            <a:pPr marL="457200" marR="0" lvl="0" indent="-336550" algn="just" rtl="0">
              <a:lnSpc>
                <a:spcPct val="115000"/>
              </a:lnSpc>
              <a:spcBef>
                <a:spcPts val="0"/>
              </a:spcBef>
              <a:spcAft>
                <a:spcPts val="0"/>
              </a:spcAft>
              <a:buClr>
                <a:srgbClr val="0B525F"/>
              </a:buClr>
              <a:buSzPts val="1700"/>
              <a:buFont typeface="Rubik"/>
              <a:buChar char="-"/>
            </a:pPr>
            <a:r>
              <a:rPr lang="en-GB" sz="1700" b="0" i="0" u="none" strike="noStrike" cap="none">
                <a:solidFill>
                  <a:srgbClr val="0B525F"/>
                </a:solidFill>
                <a:latin typeface="Rubik"/>
                <a:ea typeface="Rubik"/>
                <a:cs typeface="Rubik"/>
                <a:sym typeface="Rubik"/>
              </a:rPr>
              <a:t>ICH often is an </a:t>
            </a:r>
            <a:r>
              <a:rPr lang="en-GB" sz="1700" b="1" i="0" u="none" strike="noStrike" cap="none">
                <a:solidFill>
                  <a:srgbClr val="0B525F"/>
                </a:solidFill>
                <a:latin typeface="Rubik"/>
                <a:ea typeface="Rubik"/>
                <a:cs typeface="Rubik"/>
                <a:sym typeface="Rubik"/>
              </a:rPr>
              <a:t>afterthought</a:t>
            </a:r>
            <a:r>
              <a:rPr lang="en-GB" sz="1700" b="0" i="0" u="none" strike="noStrike" cap="none">
                <a:solidFill>
                  <a:srgbClr val="0B525F"/>
                </a:solidFill>
                <a:latin typeface="Rubik"/>
                <a:ea typeface="Rubik"/>
                <a:cs typeface="Rubik"/>
                <a:sym typeface="Rubik"/>
              </a:rPr>
              <a:t> when it comes to data management</a:t>
            </a:r>
            <a:endParaRPr sz="1700" b="0" i="0" u="none" strike="noStrike" cap="none">
              <a:solidFill>
                <a:srgbClr val="0B525F"/>
              </a:solidFill>
              <a:latin typeface="Rubik"/>
              <a:ea typeface="Rubik"/>
              <a:cs typeface="Rubik"/>
              <a:sym typeface="Rubik"/>
            </a:endParaRPr>
          </a:p>
          <a:p>
            <a:pPr marL="457200" marR="0" lvl="0" indent="-336550" algn="just" rtl="0">
              <a:lnSpc>
                <a:spcPct val="115000"/>
              </a:lnSpc>
              <a:spcBef>
                <a:spcPts val="0"/>
              </a:spcBef>
              <a:spcAft>
                <a:spcPts val="0"/>
              </a:spcAft>
              <a:buClr>
                <a:srgbClr val="0B525F"/>
              </a:buClr>
              <a:buSzPts val="1700"/>
              <a:buFont typeface="Rubik"/>
              <a:buChar char="-"/>
            </a:pPr>
            <a:r>
              <a:rPr lang="en-GB" sz="1700" b="0" i="0" u="none" strike="noStrike" cap="none">
                <a:solidFill>
                  <a:srgbClr val="0B525F"/>
                </a:solidFill>
                <a:latin typeface="Rubik"/>
                <a:ea typeface="Rubik"/>
                <a:cs typeface="Rubik"/>
                <a:sym typeface="Rubik"/>
              </a:rPr>
              <a:t>Findings still need to be thoroughly </a:t>
            </a:r>
            <a:r>
              <a:rPr lang="en-GB" sz="1700" b="1" i="0" u="none" strike="noStrike" cap="none">
                <a:solidFill>
                  <a:srgbClr val="0B525F"/>
                </a:solidFill>
                <a:latin typeface="Rubik"/>
                <a:ea typeface="Rubik"/>
                <a:cs typeface="Rubik"/>
                <a:sym typeface="Rubik"/>
              </a:rPr>
              <a:t>assessed and tested</a:t>
            </a:r>
            <a:r>
              <a:rPr lang="en-GB" sz="1700" b="0" i="0" u="none" strike="noStrike" cap="none">
                <a:solidFill>
                  <a:srgbClr val="0B525F"/>
                </a:solidFill>
                <a:latin typeface="Rubik"/>
                <a:ea typeface="Rubik"/>
                <a:cs typeface="Rubik"/>
                <a:sym typeface="Rubik"/>
              </a:rPr>
              <a:t> by a wide variety of museums, across the globe</a:t>
            </a:r>
            <a:endParaRPr sz="1700" b="0" i="0" u="none" strike="noStrike" cap="none">
              <a:solidFill>
                <a:srgbClr val="0B525F"/>
              </a:solidFill>
              <a:latin typeface="Rubik"/>
              <a:ea typeface="Rubik"/>
              <a:cs typeface="Rubik"/>
              <a:sym typeface="Rubik"/>
            </a:endParaRPr>
          </a:p>
          <a:p>
            <a:pPr marL="457200" marR="0" lvl="0" indent="-336550" algn="just" rtl="0">
              <a:lnSpc>
                <a:spcPct val="115000"/>
              </a:lnSpc>
              <a:spcBef>
                <a:spcPts val="0"/>
              </a:spcBef>
              <a:spcAft>
                <a:spcPts val="0"/>
              </a:spcAft>
              <a:buClr>
                <a:srgbClr val="0B525F"/>
              </a:buClr>
              <a:buSzPts val="1700"/>
              <a:buFont typeface="Rubik"/>
              <a:buChar char="-"/>
            </a:pPr>
            <a:r>
              <a:rPr lang="en-GB" sz="1700" b="1" i="0" u="none" strike="noStrike" cap="none">
                <a:solidFill>
                  <a:srgbClr val="0B525F"/>
                </a:solidFill>
                <a:latin typeface="Rubik"/>
                <a:ea typeface="Rubik"/>
                <a:cs typeface="Rubik"/>
                <a:sym typeface="Rubik"/>
              </a:rPr>
              <a:t>Participatory methodologies</a:t>
            </a:r>
            <a:r>
              <a:rPr lang="en-GB" sz="1700" b="0" i="0" u="none" strike="noStrike" cap="none">
                <a:solidFill>
                  <a:srgbClr val="0B525F"/>
                </a:solidFill>
                <a:latin typeface="Rubik"/>
                <a:ea typeface="Rubik"/>
                <a:cs typeface="Rubik"/>
                <a:sym typeface="Rubik"/>
              </a:rPr>
              <a:t> are time consuming and often complex </a:t>
            </a:r>
            <a:endParaRPr sz="1700" b="0" i="0" u="none" strike="noStrike" cap="none">
              <a:solidFill>
                <a:srgbClr val="0B525F"/>
              </a:solidFill>
              <a:latin typeface="Rubik"/>
              <a:ea typeface="Rubik"/>
              <a:cs typeface="Rubik"/>
              <a:sym typeface="Rubik"/>
            </a:endParaRPr>
          </a:p>
          <a:p>
            <a:pPr marL="457200" marR="0" lvl="0" indent="-336550" algn="just" rtl="0">
              <a:lnSpc>
                <a:spcPct val="115000"/>
              </a:lnSpc>
              <a:spcBef>
                <a:spcPts val="0"/>
              </a:spcBef>
              <a:spcAft>
                <a:spcPts val="0"/>
              </a:spcAft>
              <a:buClr>
                <a:srgbClr val="0B525F"/>
              </a:buClr>
              <a:buSzPts val="1700"/>
              <a:buFont typeface="Rubik"/>
              <a:buChar char="-"/>
            </a:pPr>
            <a:r>
              <a:rPr lang="en-GB" sz="1700" b="0" i="0" u="none" strike="noStrike" cap="none">
                <a:solidFill>
                  <a:srgbClr val="0B525F"/>
                </a:solidFill>
                <a:latin typeface="Rubik"/>
                <a:ea typeface="Rubik"/>
                <a:cs typeface="Rubik"/>
                <a:sym typeface="Rubik"/>
              </a:rPr>
              <a:t>... </a:t>
            </a:r>
            <a:endParaRPr sz="1700" b="1" i="0" u="none" strike="noStrike" cap="none">
              <a:solidFill>
                <a:srgbClr val="0B525F"/>
              </a:solidFill>
              <a:highlight>
                <a:schemeClr val="accent6"/>
              </a:highlight>
              <a:latin typeface="Rubik"/>
              <a:ea typeface="Rubik"/>
              <a:cs typeface="Rubik"/>
              <a:sym typeface="Rubik"/>
            </a:endParaRPr>
          </a:p>
        </p:txBody>
      </p:sp>
      <p:sp>
        <p:nvSpPr>
          <p:cNvPr id="256" name="Google Shape;256;p28"/>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28"/>
          <p:cNvSpPr txBox="1"/>
          <p:nvPr/>
        </p:nvSpPr>
        <p:spPr>
          <a:xfrm>
            <a:off x="749700" y="263900"/>
            <a:ext cx="5885016" cy="477023"/>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1900" b="0" i="0" u="none" strike="noStrike" cap="none">
                <a:solidFill>
                  <a:schemeClr val="lt1"/>
                </a:solidFill>
                <a:highlight>
                  <a:srgbClr val="7FB9C2"/>
                </a:highlight>
                <a:latin typeface="Rubik Medium"/>
                <a:ea typeface="Rubik Medium"/>
                <a:cs typeface="Rubik Medium"/>
                <a:sym typeface="Rubik Medium"/>
              </a:rPr>
              <a:t>CHALLENGES</a:t>
            </a:r>
            <a:endParaRPr sz="1900" b="0" i="0" u="none" strike="noStrike" cap="none">
              <a:solidFill>
                <a:schemeClr val="lt1"/>
              </a:solidFill>
              <a:highlight>
                <a:srgbClr val="7FB9C2"/>
              </a:highlight>
              <a:latin typeface="Rubik Medium"/>
              <a:ea typeface="Rubik Medium"/>
              <a:cs typeface="Rubik Medium"/>
              <a:sym typeface="Rubik Medium"/>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9"/>
          <p:cNvSpPr txBox="1"/>
          <p:nvPr/>
        </p:nvSpPr>
        <p:spPr>
          <a:xfrm>
            <a:off x="701478" y="648605"/>
            <a:ext cx="8152590" cy="3396541"/>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1000"/>
              </a:spcBef>
              <a:spcAft>
                <a:spcPts val="0"/>
              </a:spcAft>
              <a:buClr>
                <a:srgbClr val="000000"/>
              </a:buClr>
              <a:buSzPts val="1400"/>
              <a:buFont typeface="Arial"/>
              <a:buNone/>
            </a:pPr>
            <a:endParaRPr sz="1400" b="0" i="0" u="none" strike="noStrike" cap="none">
              <a:solidFill>
                <a:srgbClr val="0B525F"/>
              </a:solidFill>
              <a:latin typeface="Rubik"/>
              <a:ea typeface="Rubik"/>
              <a:cs typeface="Rubik"/>
              <a:sym typeface="Rubik"/>
            </a:endParaRPr>
          </a:p>
          <a:p>
            <a:pPr marL="457200" marR="0" lvl="0" indent="-323850" algn="just" rtl="0">
              <a:lnSpc>
                <a:spcPct val="115000"/>
              </a:lnSpc>
              <a:spcBef>
                <a:spcPts val="1000"/>
              </a:spcBef>
              <a:spcAft>
                <a:spcPts val="0"/>
              </a:spcAft>
              <a:buClr>
                <a:srgbClr val="0B525F"/>
              </a:buClr>
              <a:buSzPts val="1500"/>
              <a:buFont typeface="Rubik"/>
              <a:buChar char="-"/>
            </a:pPr>
            <a:r>
              <a:rPr lang="en-GB" sz="1700" b="0" i="0" u="none" strike="noStrike" cap="none">
                <a:solidFill>
                  <a:srgbClr val="0B525F"/>
                </a:solidFill>
                <a:latin typeface="Rubik"/>
                <a:ea typeface="Rubik"/>
                <a:cs typeface="Rubik"/>
                <a:sym typeface="Rubik"/>
              </a:rPr>
              <a:t>Museums (but also archives etc.) increasingly work on </a:t>
            </a:r>
            <a:r>
              <a:rPr lang="en-GB" sz="1700" b="1" i="0" u="none" strike="noStrike" cap="none">
                <a:solidFill>
                  <a:srgbClr val="0B525F"/>
                </a:solidFill>
                <a:latin typeface="Rubik"/>
                <a:ea typeface="Rubik"/>
                <a:cs typeface="Rubik"/>
                <a:sym typeface="Rubik"/>
              </a:rPr>
              <a:t>safeguarding</a:t>
            </a:r>
            <a:r>
              <a:rPr lang="en-GB" sz="1700" b="0" i="0" u="none" strike="noStrike" cap="none">
                <a:solidFill>
                  <a:srgbClr val="0B525F"/>
                </a:solidFill>
                <a:latin typeface="Rubik"/>
                <a:ea typeface="Rubik"/>
                <a:cs typeface="Rubik"/>
                <a:sym typeface="Rubik"/>
              </a:rPr>
              <a:t> </a:t>
            </a:r>
            <a:r>
              <a:rPr lang="en-GB" sz="1700" b="1" i="0" u="none" strike="noStrike" cap="none">
                <a:solidFill>
                  <a:srgbClr val="0B525F"/>
                </a:solidFill>
                <a:latin typeface="Rubik"/>
                <a:ea typeface="Rubik"/>
                <a:cs typeface="Rubik"/>
                <a:sym typeface="Rubik"/>
              </a:rPr>
              <a:t>ICH</a:t>
            </a:r>
            <a:r>
              <a:rPr lang="en-GB" sz="1700" b="0" i="0" u="none" strike="noStrike" cap="none">
                <a:solidFill>
                  <a:srgbClr val="0B525F"/>
                </a:solidFill>
                <a:latin typeface="Rubik"/>
                <a:ea typeface="Rubik"/>
                <a:cs typeface="Rubik"/>
                <a:sym typeface="Rubik"/>
              </a:rPr>
              <a:t> with the concerned communities, groups and individuals, at all types of levels in their operations</a:t>
            </a:r>
            <a:endParaRPr sz="1700" b="0" i="0" u="none" strike="noStrike" cap="none">
              <a:solidFill>
                <a:srgbClr val="0B525F"/>
              </a:solidFill>
              <a:latin typeface="Rubik"/>
              <a:ea typeface="Rubik"/>
              <a:cs typeface="Rubik"/>
              <a:sym typeface="Rubik"/>
            </a:endParaRPr>
          </a:p>
          <a:p>
            <a:pPr marL="457200" marR="0" lvl="0" indent="-323850" algn="just" rtl="0">
              <a:lnSpc>
                <a:spcPct val="115000"/>
              </a:lnSpc>
              <a:spcBef>
                <a:spcPts val="0"/>
              </a:spcBef>
              <a:spcAft>
                <a:spcPts val="0"/>
              </a:spcAft>
              <a:buClr>
                <a:srgbClr val="0B525F"/>
              </a:buClr>
              <a:buSzPts val="1500"/>
              <a:buFont typeface="Rubik"/>
              <a:buChar char="-"/>
            </a:pPr>
            <a:r>
              <a:rPr lang="en-GB" sz="1700" b="0" i="0" u="none" strike="noStrike" cap="none">
                <a:solidFill>
                  <a:srgbClr val="0B525F"/>
                </a:solidFill>
                <a:latin typeface="Rubik"/>
                <a:ea typeface="Rubik"/>
                <a:cs typeface="Rubik"/>
                <a:sym typeface="Rubik"/>
              </a:rPr>
              <a:t>Communities, groups and individuals who practice ICH are also increasingly </a:t>
            </a:r>
            <a:r>
              <a:rPr lang="en-GB" sz="1700" b="1" i="0" u="none" strike="noStrike" cap="none">
                <a:solidFill>
                  <a:srgbClr val="0B525F"/>
                </a:solidFill>
                <a:latin typeface="Rubik"/>
                <a:ea typeface="Rubik"/>
                <a:cs typeface="Rubik"/>
                <a:sym typeface="Rubik"/>
              </a:rPr>
              <a:t>realizing the value of their ICH and benefits that might come from collaborating with museums towards safeguarding their ICH</a:t>
            </a:r>
            <a:endParaRPr sz="1700" b="1" i="0" u="none" strike="noStrike" cap="none">
              <a:solidFill>
                <a:srgbClr val="0B525F"/>
              </a:solidFill>
              <a:latin typeface="Rubik"/>
              <a:ea typeface="Rubik"/>
              <a:cs typeface="Rubik"/>
              <a:sym typeface="Rubik"/>
            </a:endParaRPr>
          </a:p>
          <a:p>
            <a:pPr marL="457200" marR="0" lvl="0" indent="-323850" algn="just" rtl="0">
              <a:lnSpc>
                <a:spcPct val="115000"/>
              </a:lnSpc>
              <a:spcBef>
                <a:spcPts val="0"/>
              </a:spcBef>
              <a:spcAft>
                <a:spcPts val="0"/>
              </a:spcAft>
              <a:buClr>
                <a:srgbClr val="0B525F"/>
              </a:buClr>
              <a:buSzPts val="1500"/>
              <a:buFont typeface="Rubik"/>
              <a:buChar char="-"/>
            </a:pPr>
            <a:r>
              <a:rPr lang="en-GB" sz="1700" b="0" i="0" u="none" strike="noStrike" cap="none">
                <a:solidFill>
                  <a:srgbClr val="0B525F"/>
                </a:solidFill>
                <a:latin typeface="Rubik"/>
                <a:ea typeface="Rubik"/>
                <a:cs typeface="Rubik"/>
                <a:sym typeface="Rubik"/>
              </a:rPr>
              <a:t>A series of </a:t>
            </a:r>
            <a:r>
              <a:rPr lang="en-GB" sz="1700" b="1" i="0" u="none" strike="noStrike" cap="none">
                <a:solidFill>
                  <a:srgbClr val="0B525F"/>
                </a:solidFill>
                <a:latin typeface="Rubik"/>
                <a:ea typeface="Rubik"/>
                <a:cs typeface="Rubik"/>
                <a:sym typeface="Rubik"/>
              </a:rPr>
              <a:t>experimental pathways</a:t>
            </a:r>
            <a:r>
              <a:rPr lang="en-GB" sz="1700" b="0" i="0" u="none" strike="noStrike" cap="none">
                <a:solidFill>
                  <a:srgbClr val="0B525F"/>
                </a:solidFill>
                <a:latin typeface="Rubik"/>
                <a:ea typeface="Rubik"/>
                <a:cs typeface="Rubik"/>
                <a:sym typeface="Rubik"/>
              </a:rPr>
              <a:t> are launched, with a particularly strong </a:t>
            </a:r>
            <a:r>
              <a:rPr lang="en-GB" sz="1700" b="1" i="0" u="none" strike="noStrike" cap="none">
                <a:solidFill>
                  <a:srgbClr val="0B525F"/>
                </a:solidFill>
                <a:latin typeface="Rubik"/>
                <a:ea typeface="Rubik"/>
                <a:cs typeface="Rubik"/>
                <a:sym typeface="Rubik"/>
              </a:rPr>
              <a:t>interest</a:t>
            </a:r>
            <a:r>
              <a:rPr lang="en-GB" sz="1700" b="0" i="0" u="none" strike="noStrike" cap="none">
                <a:solidFill>
                  <a:srgbClr val="0B525F"/>
                </a:solidFill>
                <a:latin typeface="Rubik"/>
                <a:ea typeface="Rubik"/>
                <a:cs typeface="Rubik"/>
                <a:sym typeface="Rubik"/>
              </a:rPr>
              <a:t>: </a:t>
            </a:r>
            <a:r>
              <a:rPr lang="en-GB" sz="1700" b="1" i="0" u="none" strike="noStrike" cap="none">
                <a:solidFill>
                  <a:srgbClr val="0B525F"/>
                </a:solidFill>
                <a:latin typeface="Rubik"/>
                <a:ea typeface="Rubik"/>
                <a:cs typeface="Rubik"/>
                <a:sym typeface="Rubik"/>
              </a:rPr>
              <a:t>from Flanders, to Europe, to the global level</a:t>
            </a:r>
            <a:endParaRPr sz="1700" b="1" i="0" u="none" strike="noStrike" cap="none">
              <a:solidFill>
                <a:srgbClr val="0B525F"/>
              </a:solidFill>
              <a:highlight>
                <a:schemeClr val="lt1"/>
              </a:highlight>
              <a:latin typeface="Rubik"/>
              <a:ea typeface="Rubik"/>
              <a:cs typeface="Rubik"/>
              <a:sym typeface="Rubik"/>
            </a:endParaRPr>
          </a:p>
        </p:txBody>
      </p:sp>
      <p:sp>
        <p:nvSpPr>
          <p:cNvPr id="263" name="Google Shape;263;p29"/>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29"/>
          <p:cNvSpPr txBox="1"/>
          <p:nvPr/>
        </p:nvSpPr>
        <p:spPr>
          <a:xfrm>
            <a:off x="749700" y="263900"/>
            <a:ext cx="5885016" cy="769411"/>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1900" b="0" i="0" u="none" strike="noStrike" cap="none">
                <a:solidFill>
                  <a:schemeClr val="lt1"/>
                </a:solidFill>
                <a:highlight>
                  <a:srgbClr val="7FB9C2"/>
                </a:highlight>
                <a:latin typeface="Rubik Medium"/>
                <a:ea typeface="Rubik Medium"/>
                <a:cs typeface="Rubik Medium"/>
                <a:sym typeface="Rubik Medium"/>
              </a:rPr>
              <a:t>OPPORTUNITIES</a:t>
            </a:r>
            <a:endParaRPr sz="1900" b="0" i="0" u="none" strike="noStrike" cap="none">
              <a:solidFill>
                <a:schemeClr val="lt1"/>
              </a:solidFill>
              <a:highlight>
                <a:srgbClr val="7FB9C2"/>
              </a:highlight>
              <a:latin typeface="Rubik Medium"/>
              <a:ea typeface="Rubik Medium"/>
              <a:cs typeface="Rubik Medium"/>
              <a:sym typeface="Rubik Medium"/>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lt1"/>
              </a:solidFill>
              <a:highlight>
                <a:srgbClr val="7FB9C2"/>
              </a:highlight>
              <a:latin typeface="Rubik Medium"/>
              <a:ea typeface="Rubik Medium"/>
              <a:cs typeface="Rubik Medium"/>
              <a:sym typeface="Rubik Medium"/>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30"/>
          <p:cNvPicPr preferRelativeResize="0"/>
          <p:nvPr/>
        </p:nvPicPr>
        <p:blipFill rotWithShape="1">
          <a:blip r:embed="rId3">
            <a:alphaModFix/>
          </a:blip>
          <a:srcRect/>
          <a:stretch/>
        </p:blipFill>
        <p:spPr>
          <a:xfrm>
            <a:off x="1501849" y="0"/>
            <a:ext cx="6140302" cy="5143500"/>
          </a:xfrm>
          <a:prstGeom prst="rect">
            <a:avLst/>
          </a:prstGeom>
          <a:noFill/>
          <a:ln>
            <a:noFill/>
          </a:ln>
        </p:spPr>
      </p:pic>
      <p:sp>
        <p:nvSpPr>
          <p:cNvPr id="270" name="Google Shape;270;p30"/>
          <p:cNvSpPr txBox="1"/>
          <p:nvPr/>
        </p:nvSpPr>
        <p:spPr>
          <a:xfrm>
            <a:off x="285989" y="832461"/>
            <a:ext cx="8572021" cy="2918717"/>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1000"/>
              </a:spcBef>
              <a:spcAft>
                <a:spcPts val="0"/>
              </a:spcAft>
              <a:buClr>
                <a:srgbClr val="000000"/>
              </a:buClr>
              <a:buSzPts val="2000"/>
              <a:buFont typeface="Arial"/>
              <a:buNone/>
            </a:pPr>
            <a:endParaRPr sz="2000" b="1" i="0" u="none" strike="noStrike" cap="none">
              <a:solidFill>
                <a:srgbClr val="0B525F"/>
              </a:solidFill>
              <a:latin typeface="Rubik"/>
              <a:ea typeface="Rubik"/>
              <a:cs typeface="Rubik"/>
              <a:sym typeface="Rubik"/>
            </a:endParaRPr>
          </a:p>
          <a:p>
            <a:pPr marL="0" marR="0" lvl="0" indent="0" algn="just" rtl="0">
              <a:lnSpc>
                <a:spcPct val="115000"/>
              </a:lnSpc>
              <a:spcBef>
                <a:spcPts val="1000"/>
              </a:spcBef>
              <a:spcAft>
                <a:spcPts val="0"/>
              </a:spcAft>
              <a:buClr>
                <a:srgbClr val="000000"/>
              </a:buClr>
              <a:buSzPts val="2000"/>
              <a:buFont typeface="Arial"/>
              <a:buNone/>
            </a:pPr>
            <a:r>
              <a:rPr lang="en-GB" sz="2000" b="1" i="0" u="none" strike="noStrike" cap="none">
                <a:solidFill>
                  <a:srgbClr val="0B525F"/>
                </a:solidFill>
                <a:highlight>
                  <a:schemeClr val="lt1"/>
                </a:highlight>
                <a:latin typeface="Rubik"/>
                <a:ea typeface="Rubik"/>
                <a:cs typeface="Rubik"/>
                <a:sym typeface="Rubik"/>
              </a:rPr>
              <a:t>Documenting ICH in museums’ collection management systems, linking them a.o. with (intern)national ICH inventories, wiki-platforms, … allows for enriching these inventories and our knowledge about ICH, stimulating research, collaboration, … and above all, the </a:t>
            </a:r>
            <a:r>
              <a:rPr lang="en-GB" sz="2000" b="1" i="0" u="sng" strike="noStrike" cap="none">
                <a:solidFill>
                  <a:srgbClr val="0B525F"/>
                </a:solidFill>
                <a:highlight>
                  <a:schemeClr val="lt1"/>
                </a:highlight>
                <a:latin typeface="Rubik"/>
                <a:ea typeface="Rubik"/>
                <a:cs typeface="Rubik"/>
                <a:sym typeface="Rubik"/>
              </a:rPr>
              <a:t>safeguarding of ICH</a:t>
            </a:r>
            <a:r>
              <a:rPr lang="en-GB" sz="2000" b="1" i="0" u="none" strike="noStrike" cap="none">
                <a:solidFill>
                  <a:srgbClr val="0B525F"/>
                </a:solidFill>
                <a:highlight>
                  <a:schemeClr val="lt1"/>
                </a:highlight>
                <a:latin typeface="Rubik"/>
                <a:ea typeface="Rubik"/>
                <a:cs typeface="Rubik"/>
                <a:sym typeface="Rubik"/>
              </a:rPr>
              <a:t> with the communities, groups and individuals concerned!</a:t>
            </a:r>
            <a:endParaRPr sz="2000" b="1" i="0" u="none" strike="noStrike" cap="none">
              <a:solidFill>
                <a:srgbClr val="0B525F"/>
              </a:solidFill>
              <a:highlight>
                <a:schemeClr val="lt1"/>
              </a:highlight>
              <a:latin typeface="Rubik"/>
              <a:ea typeface="Rubik"/>
              <a:cs typeface="Rubik"/>
              <a:sym typeface="Rubik"/>
            </a:endParaRPr>
          </a:p>
        </p:txBody>
      </p:sp>
      <p:sp>
        <p:nvSpPr>
          <p:cNvPr id="271" name="Google Shape;271;p30"/>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30"/>
          <p:cNvSpPr txBox="1"/>
          <p:nvPr/>
        </p:nvSpPr>
        <p:spPr>
          <a:xfrm>
            <a:off x="749700" y="263900"/>
            <a:ext cx="5885016" cy="769411"/>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1900" b="0" i="0" u="none" strike="noStrike" cap="none">
                <a:solidFill>
                  <a:schemeClr val="lt1"/>
                </a:solidFill>
                <a:highlight>
                  <a:srgbClr val="7FB9C2"/>
                </a:highlight>
                <a:latin typeface="Rubik Medium"/>
                <a:ea typeface="Rubik Medium"/>
                <a:cs typeface="Rubik Medium"/>
                <a:sym typeface="Rubik Medium"/>
              </a:rPr>
              <a:t>OPPORTUNITIES</a:t>
            </a:r>
            <a:endParaRPr sz="1900" b="0" i="0" u="none" strike="noStrike" cap="none">
              <a:solidFill>
                <a:schemeClr val="lt1"/>
              </a:solidFill>
              <a:highlight>
                <a:srgbClr val="7FB9C2"/>
              </a:highlight>
              <a:latin typeface="Rubik Medium"/>
              <a:ea typeface="Rubik Medium"/>
              <a:cs typeface="Rubik Medium"/>
              <a:sym typeface="Rubik Medium"/>
            </a:endParaRPr>
          </a:p>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lt1"/>
              </a:solidFill>
              <a:highlight>
                <a:srgbClr val="7FB9C2"/>
              </a:highlight>
              <a:latin typeface="Rubik Medium"/>
              <a:ea typeface="Rubik Medium"/>
              <a:cs typeface="Rubik Medium"/>
              <a:sym typeface="Rubik Medium"/>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1"/>
          <p:cNvSpPr txBox="1"/>
          <p:nvPr/>
        </p:nvSpPr>
        <p:spPr>
          <a:xfrm>
            <a:off x="345775" y="482025"/>
            <a:ext cx="8362500" cy="1653499"/>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3300"/>
              <a:buFont typeface="Arial"/>
              <a:buNone/>
            </a:pPr>
            <a:r>
              <a:rPr lang="en-GB" sz="3300" b="0" i="0" u="none" strike="noStrike" cap="none">
                <a:solidFill>
                  <a:srgbClr val="0B525F"/>
                </a:solidFill>
                <a:latin typeface="Rubik ExtraBold"/>
                <a:ea typeface="Rubik ExtraBold"/>
                <a:cs typeface="Rubik ExtraBold"/>
                <a:sym typeface="Rubik ExtraBold"/>
              </a:rPr>
              <a:t>ROADMAP</a:t>
            </a:r>
            <a:endParaRPr sz="400" b="0" i="0" u="none" strike="noStrike" cap="none">
              <a:solidFill>
                <a:srgbClr val="0B525F"/>
              </a:solidFill>
              <a:latin typeface="Rubik ExtraBold"/>
              <a:ea typeface="Rubik ExtraBold"/>
              <a:cs typeface="Rubik ExtraBold"/>
              <a:sym typeface="Rubik ExtraBold"/>
            </a:endParaRPr>
          </a:p>
          <a:p>
            <a:pPr marL="0" marR="0" lvl="0" indent="0" algn="just" rtl="0">
              <a:lnSpc>
                <a:spcPct val="115000"/>
              </a:lnSpc>
              <a:spcBef>
                <a:spcPts val="0"/>
              </a:spcBef>
              <a:spcAft>
                <a:spcPts val="0"/>
              </a:spcAft>
              <a:buClr>
                <a:srgbClr val="000000"/>
              </a:buClr>
              <a:buSzPts val="400"/>
              <a:buFont typeface="Arial"/>
              <a:buNone/>
            </a:pPr>
            <a:endParaRPr sz="400" b="0" i="0" u="none" strike="noStrike" cap="none">
              <a:solidFill>
                <a:srgbClr val="0B525F"/>
              </a:solidFill>
              <a:latin typeface="Rubik ExtraBold"/>
              <a:ea typeface="Rubik ExtraBold"/>
              <a:cs typeface="Rubik ExtraBold"/>
              <a:sym typeface="Rubik ExtraBold"/>
            </a:endParaRPr>
          </a:p>
          <a:p>
            <a:pPr marL="0" marR="0" lvl="0" indent="0" algn="just" rtl="0">
              <a:lnSpc>
                <a:spcPct val="115000"/>
              </a:lnSpc>
              <a:spcBef>
                <a:spcPts val="0"/>
              </a:spcBef>
              <a:spcAft>
                <a:spcPts val="0"/>
              </a:spcAft>
              <a:buClr>
                <a:srgbClr val="000000"/>
              </a:buClr>
              <a:buSzPts val="400"/>
              <a:buFont typeface="Arial"/>
              <a:buNone/>
            </a:pPr>
            <a:endParaRPr sz="400" b="0" i="0" u="none" strike="noStrike" cap="none">
              <a:solidFill>
                <a:srgbClr val="0B525F"/>
              </a:solidFill>
              <a:latin typeface="Rubik ExtraBold"/>
              <a:ea typeface="Rubik ExtraBold"/>
              <a:cs typeface="Rubik ExtraBold"/>
              <a:sym typeface="Rubik ExtraBold"/>
            </a:endParaRPr>
          </a:p>
          <a:p>
            <a:pPr marL="0" marR="0" lvl="0" indent="0" algn="just" rtl="0">
              <a:lnSpc>
                <a:spcPct val="115000"/>
              </a:lnSpc>
              <a:spcBef>
                <a:spcPts val="0"/>
              </a:spcBef>
              <a:spcAft>
                <a:spcPts val="0"/>
              </a:spcAft>
              <a:buClr>
                <a:srgbClr val="000000"/>
              </a:buClr>
              <a:buSzPts val="2100"/>
              <a:buFont typeface="Arial"/>
              <a:buNone/>
            </a:pPr>
            <a:r>
              <a:rPr lang="en-GB" sz="2100" b="0" i="0" u="none" strike="noStrike" cap="none">
                <a:solidFill>
                  <a:srgbClr val="0B525F"/>
                </a:solidFill>
                <a:latin typeface="Rubik ExtraBold"/>
                <a:ea typeface="Rubik ExtraBold"/>
                <a:cs typeface="Rubik ExtraBold"/>
                <a:sym typeface="Rubik ExtraBold"/>
              </a:rPr>
              <a:t>… towards an international standard for recording living heritage in museums’ collection management systems </a:t>
            </a:r>
            <a:endParaRPr sz="2300" b="0" i="0" u="none" strike="noStrike" cap="none">
              <a:solidFill>
                <a:srgbClr val="000000"/>
              </a:solidFill>
              <a:latin typeface="Arial"/>
              <a:ea typeface="Arial"/>
              <a:cs typeface="Arial"/>
              <a:sym typeface="Arial"/>
            </a:endParaRPr>
          </a:p>
        </p:txBody>
      </p:sp>
      <p:sp>
        <p:nvSpPr>
          <p:cNvPr id="278" name="Google Shape;278;p31"/>
          <p:cNvSpPr/>
          <p:nvPr/>
        </p:nvSpPr>
        <p:spPr>
          <a:xfrm>
            <a:off x="1653644" y="3343807"/>
            <a:ext cx="252000" cy="277800"/>
          </a:xfrm>
          <a:prstGeom prst="star4">
            <a:avLst>
              <a:gd name="adj" fmla="val 12500"/>
            </a:avLst>
          </a:prstGeom>
          <a:solidFill>
            <a:srgbClr val="65BAC3"/>
          </a:solidFill>
          <a:ln w="9525"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31"/>
          <p:cNvSpPr/>
          <p:nvPr/>
        </p:nvSpPr>
        <p:spPr>
          <a:xfrm>
            <a:off x="7456272" y="4476777"/>
            <a:ext cx="252000" cy="277800"/>
          </a:xfrm>
          <a:prstGeom prst="star4">
            <a:avLst>
              <a:gd name="adj" fmla="val 12500"/>
            </a:avLst>
          </a:prstGeom>
          <a:solidFill>
            <a:srgbClr val="65BAC3"/>
          </a:solidFill>
          <a:ln w="9525"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31"/>
          <p:cNvSpPr txBox="1"/>
          <p:nvPr/>
        </p:nvSpPr>
        <p:spPr>
          <a:xfrm>
            <a:off x="1905644" y="3229107"/>
            <a:ext cx="2079600"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65BAC3"/>
                </a:solidFill>
                <a:latin typeface="Rubik Medium"/>
                <a:ea typeface="Rubik Medium"/>
                <a:cs typeface="Rubik Medium"/>
                <a:sym typeface="Rubik Medium"/>
              </a:rPr>
              <a:t>PRESENTATION </a:t>
            </a:r>
            <a:endParaRPr sz="1400" b="0" i="0" u="none" strike="noStrike" cap="none">
              <a:solidFill>
                <a:srgbClr val="65BAC3"/>
              </a:solidFill>
              <a:latin typeface="Rubik Medium"/>
              <a:ea typeface="Rubik Medium"/>
              <a:cs typeface="Rubik Medium"/>
              <a:sym typeface="Rubik Medium"/>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65BAC3"/>
                </a:solidFill>
                <a:latin typeface="Rubik Medium"/>
                <a:ea typeface="Rubik Medium"/>
                <a:cs typeface="Rubik Medium"/>
                <a:sym typeface="Rubik Medium"/>
              </a:rPr>
              <a:t>CIDOC MEXICO </a:t>
            </a:r>
            <a:endParaRPr sz="1400" b="0" i="0" u="none" strike="noStrike" cap="none">
              <a:solidFill>
                <a:srgbClr val="65BAC3"/>
              </a:solidFill>
              <a:latin typeface="Rubik Medium"/>
              <a:ea typeface="Rubik Medium"/>
              <a:cs typeface="Rubik Medium"/>
              <a:sym typeface="Rubik Medium"/>
            </a:endParaRPr>
          </a:p>
        </p:txBody>
      </p:sp>
      <p:sp>
        <p:nvSpPr>
          <p:cNvPr id="281" name="Google Shape;281;p31"/>
          <p:cNvSpPr/>
          <p:nvPr/>
        </p:nvSpPr>
        <p:spPr>
          <a:xfrm>
            <a:off x="3479684" y="3760866"/>
            <a:ext cx="252000" cy="277800"/>
          </a:xfrm>
          <a:prstGeom prst="star4">
            <a:avLst>
              <a:gd name="adj" fmla="val 12500"/>
            </a:avLst>
          </a:prstGeom>
          <a:solidFill>
            <a:srgbClr val="65BAC3"/>
          </a:solidFill>
          <a:ln w="9525"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31"/>
          <p:cNvSpPr txBox="1"/>
          <p:nvPr/>
        </p:nvSpPr>
        <p:spPr>
          <a:xfrm>
            <a:off x="3731684" y="3699666"/>
            <a:ext cx="1440900" cy="83096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65BAC3"/>
                </a:solidFill>
                <a:latin typeface="Rubik Medium"/>
                <a:ea typeface="Rubik Medium"/>
                <a:cs typeface="Rubik Medium"/>
                <a:sym typeface="Rubik Medium"/>
              </a:rPr>
              <a:t>FORMAL CIDOC MANDATE?</a:t>
            </a:r>
            <a:endParaRPr sz="1400" b="0" i="0" u="none" strike="noStrike" cap="none" dirty="0">
              <a:solidFill>
                <a:srgbClr val="65BAC3"/>
              </a:solidFill>
              <a:latin typeface="Rubik Medium"/>
              <a:ea typeface="Rubik Medium"/>
              <a:cs typeface="Rubik Medium"/>
              <a:sym typeface="Rubik Medium"/>
            </a:endParaRPr>
          </a:p>
        </p:txBody>
      </p:sp>
      <p:pic>
        <p:nvPicPr>
          <p:cNvPr id="283" name="Google Shape;283;p31"/>
          <p:cNvPicPr preferRelativeResize="0"/>
          <p:nvPr/>
        </p:nvPicPr>
        <p:blipFill rotWithShape="1">
          <a:blip r:embed="rId3">
            <a:alphaModFix/>
          </a:blip>
          <a:srcRect/>
          <a:stretch/>
        </p:blipFill>
        <p:spPr>
          <a:xfrm>
            <a:off x="6413675" y="401800"/>
            <a:ext cx="2271425" cy="971850"/>
          </a:xfrm>
          <a:prstGeom prst="rect">
            <a:avLst/>
          </a:prstGeom>
          <a:noFill/>
          <a:ln>
            <a:noFill/>
          </a:ln>
        </p:spPr>
      </p:pic>
      <p:sp>
        <p:nvSpPr>
          <p:cNvPr id="284" name="Google Shape;284;p31"/>
          <p:cNvSpPr/>
          <p:nvPr/>
        </p:nvSpPr>
        <p:spPr>
          <a:xfrm>
            <a:off x="704605" y="2910736"/>
            <a:ext cx="252000" cy="277800"/>
          </a:xfrm>
          <a:prstGeom prst="star4">
            <a:avLst>
              <a:gd name="adj" fmla="val 12500"/>
            </a:avLst>
          </a:prstGeom>
          <a:solidFill>
            <a:srgbClr val="65BAC3"/>
          </a:solidFill>
          <a:ln w="9525"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31"/>
          <p:cNvSpPr txBox="1"/>
          <p:nvPr/>
        </p:nvSpPr>
        <p:spPr>
          <a:xfrm>
            <a:off x="913080" y="2851686"/>
            <a:ext cx="1614050" cy="4000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65BAC3"/>
                </a:solidFill>
                <a:latin typeface="Rubik Medium"/>
                <a:ea typeface="Rubik Medium"/>
                <a:cs typeface="Rubik Medium"/>
                <a:sym typeface="Rubik Medium"/>
              </a:rPr>
              <a:t>QUESTIONNAIRE</a:t>
            </a:r>
            <a:endParaRPr sz="1400" b="0" i="0" u="none" strike="noStrike" cap="none" dirty="0">
              <a:solidFill>
                <a:srgbClr val="65BAC3"/>
              </a:solidFill>
              <a:latin typeface="Rubik Medium"/>
              <a:ea typeface="Rubik Medium"/>
              <a:cs typeface="Rubik Medium"/>
              <a:sym typeface="Rubik Medium"/>
            </a:endParaRPr>
          </a:p>
        </p:txBody>
      </p:sp>
      <p:sp>
        <p:nvSpPr>
          <p:cNvPr id="286" name="Google Shape;286;p31"/>
          <p:cNvSpPr/>
          <p:nvPr/>
        </p:nvSpPr>
        <p:spPr>
          <a:xfrm>
            <a:off x="207171" y="2306293"/>
            <a:ext cx="252000" cy="277800"/>
          </a:xfrm>
          <a:prstGeom prst="star4">
            <a:avLst>
              <a:gd name="adj" fmla="val 12500"/>
            </a:avLst>
          </a:prstGeom>
          <a:solidFill>
            <a:srgbClr val="65BAC3"/>
          </a:solidFill>
          <a:ln w="9525"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31"/>
          <p:cNvSpPr txBox="1"/>
          <p:nvPr/>
        </p:nvSpPr>
        <p:spPr>
          <a:xfrm>
            <a:off x="459170" y="2168893"/>
            <a:ext cx="5076278"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GB" sz="1400" b="0" i="0" u="none" strike="noStrike" cap="none">
                <a:solidFill>
                  <a:srgbClr val="65BAC3"/>
                </a:solidFill>
                <a:latin typeface="Rubik Medium"/>
                <a:ea typeface="Rubik Medium"/>
                <a:cs typeface="Rubik Medium"/>
                <a:sym typeface="Rubik Medium"/>
              </a:rPr>
              <a:t>TRANSLATION </a:t>
            </a:r>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65BAC3"/>
                </a:solidFill>
                <a:latin typeface="Rubik Medium"/>
                <a:ea typeface="Rubik Medium"/>
                <a:cs typeface="Rubik Medium"/>
                <a:sym typeface="Rubik Medium"/>
              </a:rPr>
              <a:t>REPORT</a:t>
            </a:r>
            <a:endParaRPr/>
          </a:p>
        </p:txBody>
      </p:sp>
      <p:sp>
        <p:nvSpPr>
          <p:cNvPr id="288" name="Google Shape;288;p31"/>
          <p:cNvSpPr txBox="1"/>
          <p:nvPr/>
        </p:nvSpPr>
        <p:spPr>
          <a:xfrm>
            <a:off x="7704588" y="4528827"/>
            <a:ext cx="1348200"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dirty="0">
                <a:solidFill>
                  <a:srgbClr val="65BAC3"/>
                </a:solidFill>
                <a:latin typeface="Rubik Medium"/>
                <a:ea typeface="Rubik"/>
                <a:cs typeface="Rubik Medium"/>
                <a:sym typeface="Rubik Medium"/>
              </a:rPr>
              <a:t>WS CIDOC AMSTERDAM</a:t>
            </a:r>
            <a:endParaRPr sz="1400" b="0" i="0" u="none" strike="noStrike" cap="none" dirty="0">
              <a:solidFill>
                <a:srgbClr val="65BAC3"/>
              </a:solidFill>
              <a:latin typeface="Rubik"/>
              <a:ea typeface="Rubik"/>
              <a:cs typeface="Rubik"/>
              <a:sym typeface="Rubik"/>
            </a:endParaRPr>
          </a:p>
        </p:txBody>
      </p:sp>
      <p:sp>
        <p:nvSpPr>
          <p:cNvPr id="289" name="Google Shape;289;p31"/>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31"/>
          <p:cNvSpPr txBox="1"/>
          <p:nvPr/>
        </p:nvSpPr>
        <p:spPr>
          <a:xfrm>
            <a:off x="5358153" y="4159495"/>
            <a:ext cx="206669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a:solidFill>
                  <a:srgbClr val="65BAC3"/>
                </a:solidFill>
                <a:latin typeface="Rubik Medium"/>
                <a:ea typeface="Rubik Medium"/>
                <a:cs typeface="Rubik Medium"/>
                <a:sym typeface="Rubik Medium"/>
              </a:rPr>
              <a:t>DEFINE AMBITIONS: best practice or ISO?</a:t>
            </a:r>
            <a:endParaRPr sz="1600" b="0" i="0" u="none" strike="noStrike" cap="none">
              <a:solidFill>
                <a:srgbClr val="E0C851"/>
              </a:solidFill>
              <a:latin typeface="Rubik Medium"/>
              <a:ea typeface="Rubik Medium"/>
              <a:cs typeface="Rubik Medium"/>
              <a:sym typeface="Rubik Medium"/>
            </a:endParaRPr>
          </a:p>
        </p:txBody>
      </p:sp>
      <p:sp>
        <p:nvSpPr>
          <p:cNvPr id="291" name="Google Shape;291;p31"/>
          <p:cNvSpPr/>
          <p:nvPr/>
        </p:nvSpPr>
        <p:spPr>
          <a:xfrm>
            <a:off x="5058069" y="4145640"/>
            <a:ext cx="270108" cy="277800"/>
          </a:xfrm>
          <a:prstGeom prst="star4">
            <a:avLst>
              <a:gd name="adj" fmla="val 12500"/>
            </a:avLst>
          </a:prstGeom>
          <a:solidFill>
            <a:srgbClr val="65BAC3"/>
          </a:solidFill>
          <a:ln w="9525"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6">
          <a:extLst>
            <a:ext uri="{FF2B5EF4-FFF2-40B4-BE49-F238E27FC236}">
              <a16:creationId xmlns:a16="http://schemas.microsoft.com/office/drawing/2014/main" id="{88D54FAF-1D79-F784-A65F-19DE660CAD46}"/>
            </a:ext>
          </a:extLst>
        </p:cNvPr>
        <p:cNvGrpSpPr/>
        <p:nvPr/>
      </p:nvGrpSpPr>
      <p:grpSpPr>
        <a:xfrm>
          <a:off x="0" y="0"/>
          <a:ext cx="0" cy="0"/>
          <a:chOff x="0" y="0"/>
          <a:chExt cx="0" cy="0"/>
        </a:xfrm>
      </p:grpSpPr>
      <p:sp>
        <p:nvSpPr>
          <p:cNvPr id="2" name="Google Shape;289;p31">
            <a:extLst>
              <a:ext uri="{FF2B5EF4-FFF2-40B4-BE49-F238E27FC236}">
                <a16:creationId xmlns:a16="http://schemas.microsoft.com/office/drawing/2014/main" id="{7B0D66E0-4C66-DAF7-2480-EAE5CA65A76C}"/>
              </a:ext>
            </a:extLst>
          </p:cNvPr>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55;p1">
            <a:extLst>
              <a:ext uri="{FF2B5EF4-FFF2-40B4-BE49-F238E27FC236}">
                <a16:creationId xmlns:a16="http://schemas.microsoft.com/office/drawing/2014/main" id="{829ADCFE-AF46-174C-85A2-58C02361FDF8}"/>
              </a:ext>
            </a:extLst>
          </p:cNvPr>
          <p:cNvSpPr txBox="1"/>
          <p:nvPr/>
        </p:nvSpPr>
        <p:spPr>
          <a:xfrm>
            <a:off x="3047502" y="2256294"/>
            <a:ext cx="8961008" cy="630912"/>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2900"/>
              <a:buFont typeface="Arial"/>
              <a:buNone/>
            </a:pPr>
            <a:r>
              <a:rPr lang="nl-BE" sz="2900" b="0" i="0" u="none" strike="noStrike" cap="none" dirty="0">
                <a:solidFill>
                  <a:srgbClr val="0B525F"/>
                </a:solidFill>
                <a:latin typeface="Rubik Medium"/>
                <a:ea typeface="Rubik Medium"/>
                <a:cs typeface="Rubik Medium"/>
                <a:sym typeface="Rubik Medium"/>
              </a:rPr>
              <a:t>First thoughts?</a:t>
            </a:r>
            <a:endParaRPr sz="2000" b="0" i="0" u="none" strike="noStrike" cap="none" dirty="0">
              <a:solidFill>
                <a:srgbClr val="E0C851"/>
              </a:solidFill>
              <a:latin typeface="Rubik Medium"/>
              <a:ea typeface="Rubik Medium"/>
              <a:cs typeface="Rubik Medium"/>
              <a:sym typeface="Rubik Medium"/>
            </a:endParaRPr>
          </a:p>
        </p:txBody>
      </p:sp>
    </p:spTree>
    <p:extLst>
      <p:ext uri="{BB962C8B-B14F-4D97-AF65-F5344CB8AC3E}">
        <p14:creationId xmlns:p14="http://schemas.microsoft.com/office/powerpoint/2010/main" val="2645983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
          <a:extLst>
            <a:ext uri="{FF2B5EF4-FFF2-40B4-BE49-F238E27FC236}">
              <a16:creationId xmlns:a16="http://schemas.microsoft.com/office/drawing/2014/main" id="{17EFD1DB-0A7E-EBF9-2578-B3ED489AAD75}"/>
            </a:ext>
          </a:extLst>
        </p:cNvPr>
        <p:cNvGrpSpPr/>
        <p:nvPr/>
      </p:nvGrpSpPr>
      <p:grpSpPr>
        <a:xfrm>
          <a:off x="0" y="0"/>
          <a:ext cx="0" cy="0"/>
          <a:chOff x="0" y="0"/>
          <a:chExt cx="0" cy="0"/>
        </a:xfrm>
      </p:grpSpPr>
      <p:sp>
        <p:nvSpPr>
          <p:cNvPr id="55" name="Google Shape;55;p1">
            <a:extLst>
              <a:ext uri="{FF2B5EF4-FFF2-40B4-BE49-F238E27FC236}">
                <a16:creationId xmlns:a16="http://schemas.microsoft.com/office/drawing/2014/main" id="{6BCC2971-4BF0-CECA-6F9D-2434A079DC8E}"/>
              </a:ext>
            </a:extLst>
          </p:cNvPr>
          <p:cNvSpPr txBox="1"/>
          <p:nvPr/>
        </p:nvSpPr>
        <p:spPr>
          <a:xfrm>
            <a:off x="78059" y="472548"/>
            <a:ext cx="8961008" cy="3877954"/>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2900"/>
              <a:buFont typeface="Arial"/>
              <a:buNone/>
            </a:pPr>
            <a:endParaRPr sz="2900" b="0" i="0" u="none" strike="noStrike" cap="none" dirty="0">
              <a:solidFill>
                <a:srgbClr val="0B525F"/>
              </a:solidFill>
              <a:latin typeface="Rubik Medium"/>
              <a:ea typeface="Rubik Medium"/>
              <a:cs typeface="Rubik Medium"/>
              <a:sym typeface="Rubik Medium"/>
            </a:endParaRPr>
          </a:p>
          <a:p>
            <a:pPr marL="0" marR="0" lvl="0" indent="0" algn="ctr" rtl="0">
              <a:lnSpc>
                <a:spcPct val="100000"/>
              </a:lnSpc>
              <a:spcBef>
                <a:spcPts val="0"/>
              </a:spcBef>
              <a:spcAft>
                <a:spcPts val="0"/>
              </a:spcAft>
              <a:buClr>
                <a:srgbClr val="000000"/>
              </a:buClr>
              <a:buSzPts val="2900"/>
              <a:buFont typeface="Arial"/>
              <a:buNone/>
            </a:pPr>
            <a:endParaRPr sz="2900" b="0" i="0" u="none" strike="noStrike" cap="none" dirty="0">
              <a:solidFill>
                <a:srgbClr val="0B525F"/>
              </a:solidFill>
              <a:latin typeface="Rubik Medium"/>
              <a:ea typeface="Rubik Medium"/>
              <a:cs typeface="Rubik Medium"/>
              <a:sym typeface="Rubik Medium"/>
            </a:endParaRPr>
          </a:p>
          <a:p>
            <a:pPr marL="0" marR="0" lvl="0" indent="0" algn="ctr" rtl="0">
              <a:lnSpc>
                <a:spcPct val="100000"/>
              </a:lnSpc>
              <a:spcBef>
                <a:spcPts val="0"/>
              </a:spcBef>
              <a:spcAft>
                <a:spcPts val="0"/>
              </a:spcAft>
              <a:buClr>
                <a:srgbClr val="000000"/>
              </a:buClr>
              <a:buSzPts val="2900"/>
              <a:buFont typeface="Arial"/>
              <a:buNone/>
            </a:pPr>
            <a:r>
              <a:rPr lang="nl-BE" sz="2900" b="0" i="0" u="none" strike="noStrike" cap="none" dirty="0">
                <a:solidFill>
                  <a:srgbClr val="0B525F"/>
                </a:solidFill>
                <a:latin typeface="Rubik Medium"/>
                <a:ea typeface="Rubik Medium"/>
                <a:cs typeface="Rubik Medium"/>
                <a:sym typeface="Rubik Medium"/>
              </a:rPr>
              <a:t>An ethical data practice for intangible cultural heritage </a:t>
            </a:r>
          </a:p>
          <a:p>
            <a:pPr marL="0" marR="0" lvl="0" indent="0" algn="ctr" rtl="0">
              <a:lnSpc>
                <a:spcPct val="100000"/>
              </a:lnSpc>
              <a:spcBef>
                <a:spcPts val="0"/>
              </a:spcBef>
              <a:spcAft>
                <a:spcPts val="0"/>
              </a:spcAft>
              <a:buClr>
                <a:srgbClr val="000000"/>
              </a:buClr>
              <a:buSzPts val="2900"/>
              <a:buFont typeface="Arial"/>
              <a:buNone/>
            </a:pPr>
            <a:endParaRPr lang="nl-BE" sz="2900" dirty="0">
              <a:solidFill>
                <a:srgbClr val="0B525F"/>
              </a:solidFill>
              <a:latin typeface="Rubik Medium"/>
              <a:ea typeface="Rubik Medium"/>
              <a:cs typeface="Rubik Medium"/>
              <a:sym typeface="Rubik Medium"/>
            </a:endParaRPr>
          </a:p>
          <a:p>
            <a:pPr marL="0" marR="0" lvl="0" indent="0" algn="ctr" rtl="0">
              <a:lnSpc>
                <a:spcPct val="100000"/>
              </a:lnSpc>
              <a:spcBef>
                <a:spcPts val="0"/>
              </a:spcBef>
              <a:spcAft>
                <a:spcPts val="0"/>
              </a:spcAft>
              <a:buClr>
                <a:srgbClr val="000000"/>
              </a:buClr>
              <a:buSzPts val="2900"/>
              <a:buFont typeface="Arial"/>
              <a:buNone/>
            </a:pPr>
            <a:r>
              <a:rPr lang="nl-BE" sz="2900" b="0" i="0" u="none" strike="noStrike" cap="none" dirty="0">
                <a:solidFill>
                  <a:srgbClr val="0B525F"/>
                </a:solidFill>
                <a:latin typeface="Rubik Medium"/>
                <a:ea typeface="Rubik Medium"/>
                <a:cs typeface="Rubik Medium"/>
                <a:sym typeface="Rubik Medium"/>
              </a:rPr>
              <a:t>Collecting and linking data on immaterieelerfgoed.be</a:t>
            </a:r>
            <a:endParaRPr sz="2900" b="0" i="0" u="none" strike="noStrike" cap="none" dirty="0">
              <a:solidFill>
                <a:srgbClr val="7FB9C2"/>
              </a:solidFill>
              <a:latin typeface="Rubik Medium"/>
              <a:ea typeface="Rubik Medium"/>
              <a:cs typeface="Rubik Medium"/>
              <a:sym typeface="Rubik Medium"/>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E0C851"/>
              </a:solidFill>
              <a:latin typeface="Rubik Medium"/>
              <a:ea typeface="Rubik Medium"/>
              <a:cs typeface="Rubik Medium"/>
              <a:sym typeface="Rubik Medium"/>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E0C851"/>
              </a:solidFill>
              <a:latin typeface="Rubik Medium"/>
              <a:ea typeface="Rubik Medium"/>
              <a:cs typeface="Rubik Medium"/>
              <a:sym typeface="Rubik Medium"/>
            </a:endParaRPr>
          </a:p>
        </p:txBody>
      </p:sp>
      <p:sp>
        <p:nvSpPr>
          <p:cNvPr id="57" name="Google Shape;57;p1">
            <a:extLst>
              <a:ext uri="{FF2B5EF4-FFF2-40B4-BE49-F238E27FC236}">
                <a16:creationId xmlns:a16="http://schemas.microsoft.com/office/drawing/2014/main" id="{99B8580A-9F6E-1A01-D029-BBB46E6C6347}"/>
              </a:ext>
            </a:extLst>
          </p:cNvPr>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78979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12E14-664D-4A20-685B-76E16CE3DDB3}"/>
            </a:ext>
          </a:extLst>
        </p:cNvPr>
        <p:cNvGrpSpPr/>
        <p:nvPr/>
      </p:nvGrpSpPr>
      <p:grpSpPr>
        <a:xfrm>
          <a:off x="0" y="0"/>
          <a:ext cx="0" cy="0"/>
          <a:chOff x="0" y="0"/>
          <a:chExt cx="0" cy="0"/>
        </a:xfrm>
      </p:grpSpPr>
      <p:sp>
        <p:nvSpPr>
          <p:cNvPr id="2" name="Google Shape;57;p1">
            <a:extLst>
              <a:ext uri="{FF2B5EF4-FFF2-40B4-BE49-F238E27FC236}">
                <a16:creationId xmlns:a16="http://schemas.microsoft.com/office/drawing/2014/main" id="{4B9A6103-2B58-1F76-F416-B4FC5116FAD6}"/>
              </a:ext>
            </a:extLst>
          </p:cNvPr>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71;p16">
            <a:extLst>
              <a:ext uri="{FF2B5EF4-FFF2-40B4-BE49-F238E27FC236}">
                <a16:creationId xmlns:a16="http://schemas.microsoft.com/office/drawing/2014/main" id="{2A677C73-5E13-2257-5049-AF3404B583F4}"/>
              </a:ext>
            </a:extLst>
          </p:cNvPr>
          <p:cNvSpPr txBox="1"/>
          <p:nvPr/>
        </p:nvSpPr>
        <p:spPr>
          <a:xfrm>
            <a:off x="355200" y="125975"/>
            <a:ext cx="7659900" cy="631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GB" sz="2900" b="1">
                <a:solidFill>
                  <a:srgbClr val="676B9A"/>
                </a:solidFill>
                <a:highlight>
                  <a:srgbClr val="F9F2D9"/>
                </a:highlight>
                <a:latin typeface="Rubik"/>
                <a:ea typeface="Rubik"/>
                <a:cs typeface="Rubik"/>
                <a:sym typeface="Rubik"/>
              </a:rPr>
              <a:t>INTANGIBLE CULTURAL HERITAGE?</a:t>
            </a:r>
            <a:endParaRPr sz="6400">
              <a:solidFill>
                <a:srgbClr val="676B9A"/>
              </a:solidFill>
              <a:latin typeface="Rubik Medium"/>
              <a:ea typeface="Rubik Medium"/>
              <a:cs typeface="Rubik Medium"/>
              <a:sym typeface="Rubik Medium"/>
            </a:endParaRPr>
          </a:p>
        </p:txBody>
      </p:sp>
      <p:pic>
        <p:nvPicPr>
          <p:cNvPr id="4" name="Google Shape;72;p16">
            <a:extLst>
              <a:ext uri="{FF2B5EF4-FFF2-40B4-BE49-F238E27FC236}">
                <a16:creationId xmlns:a16="http://schemas.microsoft.com/office/drawing/2014/main" id="{A4F5AD48-FD36-D135-B4AA-984A6DF0913F}"/>
              </a:ext>
            </a:extLst>
          </p:cNvPr>
          <p:cNvPicPr preferRelativeResize="0"/>
          <p:nvPr/>
        </p:nvPicPr>
        <p:blipFill>
          <a:blip r:embed="rId3">
            <a:alphaModFix/>
          </a:blip>
          <a:stretch>
            <a:fillRect/>
          </a:stretch>
        </p:blipFill>
        <p:spPr>
          <a:xfrm>
            <a:off x="335875" y="1061975"/>
            <a:ext cx="2156401" cy="1440001"/>
          </a:xfrm>
          <a:prstGeom prst="rect">
            <a:avLst/>
          </a:prstGeom>
          <a:noFill/>
          <a:ln>
            <a:noFill/>
          </a:ln>
        </p:spPr>
      </p:pic>
      <p:pic>
        <p:nvPicPr>
          <p:cNvPr id="5" name="Google Shape;73;p16">
            <a:extLst>
              <a:ext uri="{FF2B5EF4-FFF2-40B4-BE49-F238E27FC236}">
                <a16:creationId xmlns:a16="http://schemas.microsoft.com/office/drawing/2014/main" id="{50EFF894-4E5E-E7F4-46DB-4A68719B798D}"/>
              </a:ext>
            </a:extLst>
          </p:cNvPr>
          <p:cNvPicPr preferRelativeResize="0"/>
          <p:nvPr/>
        </p:nvPicPr>
        <p:blipFill>
          <a:blip r:embed="rId4">
            <a:alphaModFix/>
          </a:blip>
          <a:stretch>
            <a:fillRect/>
          </a:stretch>
        </p:blipFill>
        <p:spPr>
          <a:xfrm>
            <a:off x="4729500" y="1078712"/>
            <a:ext cx="857988" cy="1440000"/>
          </a:xfrm>
          <a:prstGeom prst="rect">
            <a:avLst/>
          </a:prstGeom>
          <a:noFill/>
          <a:ln>
            <a:noFill/>
          </a:ln>
        </p:spPr>
      </p:pic>
      <p:pic>
        <p:nvPicPr>
          <p:cNvPr id="6" name="Google Shape;74;p16">
            <a:extLst>
              <a:ext uri="{FF2B5EF4-FFF2-40B4-BE49-F238E27FC236}">
                <a16:creationId xmlns:a16="http://schemas.microsoft.com/office/drawing/2014/main" id="{467030AF-3C90-505F-4901-862DF204A523}"/>
              </a:ext>
            </a:extLst>
          </p:cNvPr>
          <p:cNvPicPr preferRelativeResize="0"/>
          <p:nvPr/>
        </p:nvPicPr>
        <p:blipFill>
          <a:blip r:embed="rId5">
            <a:alphaModFix/>
          </a:blip>
          <a:stretch>
            <a:fillRect/>
          </a:stretch>
        </p:blipFill>
        <p:spPr>
          <a:xfrm>
            <a:off x="265673" y="2622779"/>
            <a:ext cx="960943" cy="1440000"/>
          </a:xfrm>
          <a:prstGeom prst="rect">
            <a:avLst/>
          </a:prstGeom>
          <a:noFill/>
          <a:ln>
            <a:noFill/>
          </a:ln>
        </p:spPr>
      </p:pic>
      <p:pic>
        <p:nvPicPr>
          <p:cNvPr id="7" name="Google Shape;75;p16">
            <a:extLst>
              <a:ext uri="{FF2B5EF4-FFF2-40B4-BE49-F238E27FC236}">
                <a16:creationId xmlns:a16="http://schemas.microsoft.com/office/drawing/2014/main" id="{C89331F7-3E74-3426-C3B8-126861C02D47}"/>
              </a:ext>
            </a:extLst>
          </p:cNvPr>
          <p:cNvPicPr preferRelativeResize="0"/>
          <p:nvPr/>
        </p:nvPicPr>
        <p:blipFill>
          <a:blip r:embed="rId6">
            <a:alphaModFix/>
          </a:blip>
          <a:stretch>
            <a:fillRect/>
          </a:stretch>
        </p:blipFill>
        <p:spPr>
          <a:xfrm>
            <a:off x="7919274" y="2622787"/>
            <a:ext cx="959056" cy="1440000"/>
          </a:xfrm>
          <a:prstGeom prst="rect">
            <a:avLst/>
          </a:prstGeom>
          <a:noFill/>
          <a:ln>
            <a:noFill/>
          </a:ln>
        </p:spPr>
      </p:pic>
      <p:pic>
        <p:nvPicPr>
          <p:cNvPr id="8" name="Google Shape;76;p16">
            <a:extLst>
              <a:ext uri="{FF2B5EF4-FFF2-40B4-BE49-F238E27FC236}">
                <a16:creationId xmlns:a16="http://schemas.microsoft.com/office/drawing/2014/main" id="{17D7E370-A22A-18DB-5E08-3B27EFF81A92}"/>
              </a:ext>
            </a:extLst>
          </p:cNvPr>
          <p:cNvPicPr preferRelativeResize="0"/>
          <p:nvPr/>
        </p:nvPicPr>
        <p:blipFill>
          <a:blip r:embed="rId7">
            <a:alphaModFix/>
          </a:blip>
          <a:stretch>
            <a:fillRect/>
          </a:stretch>
        </p:blipFill>
        <p:spPr>
          <a:xfrm>
            <a:off x="5611952" y="1078701"/>
            <a:ext cx="1018466" cy="1440000"/>
          </a:xfrm>
          <a:prstGeom prst="rect">
            <a:avLst/>
          </a:prstGeom>
          <a:noFill/>
          <a:ln>
            <a:noFill/>
          </a:ln>
        </p:spPr>
      </p:pic>
      <p:pic>
        <p:nvPicPr>
          <p:cNvPr id="9" name="Google Shape;77;p16">
            <a:extLst>
              <a:ext uri="{FF2B5EF4-FFF2-40B4-BE49-F238E27FC236}">
                <a16:creationId xmlns:a16="http://schemas.microsoft.com/office/drawing/2014/main" id="{79A9CFA2-CCD9-6BFF-15DA-AA5812588C39}"/>
              </a:ext>
            </a:extLst>
          </p:cNvPr>
          <p:cNvPicPr preferRelativeResize="0"/>
          <p:nvPr/>
        </p:nvPicPr>
        <p:blipFill>
          <a:blip r:embed="rId8">
            <a:alphaModFix/>
          </a:blip>
          <a:stretch>
            <a:fillRect/>
          </a:stretch>
        </p:blipFill>
        <p:spPr>
          <a:xfrm>
            <a:off x="3491550" y="2622774"/>
            <a:ext cx="2160000" cy="1440001"/>
          </a:xfrm>
          <a:prstGeom prst="rect">
            <a:avLst/>
          </a:prstGeom>
          <a:noFill/>
          <a:ln>
            <a:noFill/>
          </a:ln>
        </p:spPr>
      </p:pic>
      <p:pic>
        <p:nvPicPr>
          <p:cNvPr id="10" name="Google Shape;78;p16">
            <a:extLst>
              <a:ext uri="{FF2B5EF4-FFF2-40B4-BE49-F238E27FC236}">
                <a16:creationId xmlns:a16="http://schemas.microsoft.com/office/drawing/2014/main" id="{6F96D4FD-470A-A483-0F03-F26F167E503B}"/>
              </a:ext>
            </a:extLst>
          </p:cNvPr>
          <p:cNvPicPr preferRelativeResize="0"/>
          <p:nvPr/>
        </p:nvPicPr>
        <p:blipFill>
          <a:blip r:embed="rId9">
            <a:alphaModFix/>
          </a:blip>
          <a:stretch>
            <a:fillRect/>
          </a:stretch>
        </p:blipFill>
        <p:spPr>
          <a:xfrm>
            <a:off x="2547976" y="1061975"/>
            <a:ext cx="2157061" cy="1440001"/>
          </a:xfrm>
          <a:prstGeom prst="rect">
            <a:avLst/>
          </a:prstGeom>
          <a:noFill/>
          <a:ln>
            <a:noFill/>
          </a:ln>
        </p:spPr>
      </p:pic>
      <p:pic>
        <p:nvPicPr>
          <p:cNvPr id="11" name="Google Shape;79;p16">
            <a:extLst>
              <a:ext uri="{FF2B5EF4-FFF2-40B4-BE49-F238E27FC236}">
                <a16:creationId xmlns:a16="http://schemas.microsoft.com/office/drawing/2014/main" id="{533B0171-5205-E1F7-78C7-83FB0C484676}"/>
              </a:ext>
            </a:extLst>
          </p:cNvPr>
          <p:cNvPicPr preferRelativeResize="0"/>
          <p:nvPr/>
        </p:nvPicPr>
        <p:blipFill>
          <a:blip r:embed="rId10">
            <a:alphaModFix/>
          </a:blip>
          <a:stretch>
            <a:fillRect/>
          </a:stretch>
        </p:blipFill>
        <p:spPr>
          <a:xfrm>
            <a:off x="1279800" y="2622775"/>
            <a:ext cx="2158587" cy="1440000"/>
          </a:xfrm>
          <a:prstGeom prst="rect">
            <a:avLst/>
          </a:prstGeom>
          <a:noFill/>
          <a:ln>
            <a:noFill/>
          </a:ln>
        </p:spPr>
      </p:pic>
      <p:pic>
        <p:nvPicPr>
          <p:cNvPr id="12" name="Google Shape;80;p16">
            <a:extLst>
              <a:ext uri="{FF2B5EF4-FFF2-40B4-BE49-F238E27FC236}">
                <a16:creationId xmlns:a16="http://schemas.microsoft.com/office/drawing/2014/main" id="{CC6327EA-E8BB-6CC6-281B-1D43A22FD9DE}"/>
              </a:ext>
            </a:extLst>
          </p:cNvPr>
          <p:cNvPicPr preferRelativeResize="0"/>
          <p:nvPr/>
        </p:nvPicPr>
        <p:blipFill>
          <a:blip r:embed="rId11">
            <a:alphaModFix/>
          </a:blip>
          <a:stretch>
            <a:fillRect/>
          </a:stretch>
        </p:blipFill>
        <p:spPr>
          <a:xfrm>
            <a:off x="6699783" y="1078700"/>
            <a:ext cx="2160502" cy="1440000"/>
          </a:xfrm>
          <a:prstGeom prst="rect">
            <a:avLst/>
          </a:prstGeom>
          <a:noFill/>
          <a:ln>
            <a:noFill/>
          </a:ln>
        </p:spPr>
      </p:pic>
      <p:sp>
        <p:nvSpPr>
          <p:cNvPr id="13" name="Google Shape;81;p16">
            <a:extLst>
              <a:ext uri="{FF2B5EF4-FFF2-40B4-BE49-F238E27FC236}">
                <a16:creationId xmlns:a16="http://schemas.microsoft.com/office/drawing/2014/main" id="{1F8F1C4B-B866-DE45-779A-ECC2F4E60819}"/>
              </a:ext>
            </a:extLst>
          </p:cNvPr>
          <p:cNvSpPr txBox="1"/>
          <p:nvPr/>
        </p:nvSpPr>
        <p:spPr>
          <a:xfrm>
            <a:off x="177800" y="4419600"/>
            <a:ext cx="8682600" cy="1104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GB" sz="1000">
                <a:solidFill>
                  <a:srgbClr val="7FB9C2"/>
                </a:solidFill>
                <a:latin typeface="Rubik Light"/>
                <a:ea typeface="Rubik Light"/>
                <a:cs typeface="Rubik Light"/>
                <a:sym typeface="Rubik Light"/>
              </a:rPr>
              <a:t>Photo credits: 1 Femke den Hollander for Workshop Intangible Heritage (WIH) - 2 Lucas Denuwelaere for WIH - 3 Charlotte De Ley - 4 Ann Dujardin - 5 Dries Luyten - 6 Bas Bogaerts for WIH - 7 Studio segers for WIH - 8 Femke den Hollander for WIH - 9 Lucas Denuwelaere for WIH - 10 Open Scouting Daan Vandepitte</a:t>
            </a:r>
            <a:endParaRPr sz="1000">
              <a:solidFill>
                <a:srgbClr val="7FB9C2"/>
              </a:solidFill>
              <a:latin typeface="Rubik Light"/>
              <a:ea typeface="Rubik Light"/>
              <a:cs typeface="Rubik Light"/>
              <a:sym typeface="Rubik Light"/>
            </a:endParaRPr>
          </a:p>
        </p:txBody>
      </p:sp>
      <p:pic>
        <p:nvPicPr>
          <p:cNvPr id="14" name="Google Shape;82;p16">
            <a:extLst>
              <a:ext uri="{FF2B5EF4-FFF2-40B4-BE49-F238E27FC236}">
                <a16:creationId xmlns:a16="http://schemas.microsoft.com/office/drawing/2014/main" id="{60BBA61D-9FF1-C1C4-C776-59B05C06D38D}"/>
              </a:ext>
            </a:extLst>
          </p:cNvPr>
          <p:cNvPicPr preferRelativeResize="0"/>
          <p:nvPr/>
        </p:nvPicPr>
        <p:blipFill>
          <a:blip r:embed="rId12">
            <a:alphaModFix/>
          </a:blip>
          <a:stretch>
            <a:fillRect/>
          </a:stretch>
        </p:blipFill>
        <p:spPr>
          <a:xfrm>
            <a:off x="5706678" y="2622775"/>
            <a:ext cx="2157481" cy="1440001"/>
          </a:xfrm>
          <a:prstGeom prst="rect">
            <a:avLst/>
          </a:prstGeom>
          <a:noFill/>
          <a:ln>
            <a:noFill/>
          </a:ln>
        </p:spPr>
      </p:pic>
    </p:spTree>
    <p:extLst>
      <p:ext uri="{BB962C8B-B14F-4D97-AF65-F5344CB8AC3E}">
        <p14:creationId xmlns:p14="http://schemas.microsoft.com/office/powerpoint/2010/main" val="3257939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7;p1">
            <a:extLst>
              <a:ext uri="{FF2B5EF4-FFF2-40B4-BE49-F238E27FC236}">
                <a16:creationId xmlns:a16="http://schemas.microsoft.com/office/drawing/2014/main" id="{18C31AA2-AE57-49E5-0A05-008CCC9355AB}"/>
              </a:ext>
            </a:extLst>
          </p:cNvPr>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 name="Google Shape;87;p17">
            <a:extLst>
              <a:ext uri="{FF2B5EF4-FFF2-40B4-BE49-F238E27FC236}">
                <a16:creationId xmlns:a16="http://schemas.microsoft.com/office/drawing/2014/main" id="{0D095571-CD7B-06FE-53F7-512FEA5412EC}"/>
              </a:ext>
            </a:extLst>
          </p:cNvPr>
          <p:cNvPicPr preferRelativeResize="0"/>
          <p:nvPr/>
        </p:nvPicPr>
        <p:blipFill rotWithShape="1">
          <a:blip r:embed="rId3">
            <a:alphaModFix/>
          </a:blip>
          <a:srcRect l="932" r="922"/>
          <a:stretch/>
        </p:blipFill>
        <p:spPr>
          <a:xfrm>
            <a:off x="2728350" y="757175"/>
            <a:ext cx="3561375" cy="1542325"/>
          </a:xfrm>
          <a:prstGeom prst="rect">
            <a:avLst/>
          </a:prstGeom>
          <a:noFill/>
          <a:ln>
            <a:noFill/>
          </a:ln>
        </p:spPr>
      </p:pic>
      <p:pic>
        <p:nvPicPr>
          <p:cNvPr id="4" name="Google Shape;88;p17">
            <a:extLst>
              <a:ext uri="{FF2B5EF4-FFF2-40B4-BE49-F238E27FC236}">
                <a16:creationId xmlns:a16="http://schemas.microsoft.com/office/drawing/2014/main" id="{C6DC5746-8230-7A08-4C7D-732C6ACBBA10}"/>
              </a:ext>
            </a:extLst>
          </p:cNvPr>
          <p:cNvPicPr preferRelativeResize="0"/>
          <p:nvPr/>
        </p:nvPicPr>
        <p:blipFill rotWithShape="1">
          <a:blip r:embed="rId4">
            <a:alphaModFix/>
          </a:blip>
          <a:srcRect/>
          <a:stretch/>
        </p:blipFill>
        <p:spPr>
          <a:xfrm>
            <a:off x="1766700" y="2314375"/>
            <a:ext cx="5589919" cy="2724126"/>
          </a:xfrm>
          <a:prstGeom prst="rect">
            <a:avLst/>
          </a:prstGeom>
          <a:noFill/>
          <a:ln>
            <a:noFill/>
          </a:ln>
        </p:spPr>
      </p:pic>
      <p:sp>
        <p:nvSpPr>
          <p:cNvPr id="5" name="Google Shape;89;p17">
            <a:extLst>
              <a:ext uri="{FF2B5EF4-FFF2-40B4-BE49-F238E27FC236}">
                <a16:creationId xmlns:a16="http://schemas.microsoft.com/office/drawing/2014/main" id="{F25B3726-E651-09BF-B7F3-CD344D1FE15D}"/>
              </a:ext>
            </a:extLst>
          </p:cNvPr>
          <p:cNvSpPr txBox="1"/>
          <p:nvPr/>
        </p:nvSpPr>
        <p:spPr>
          <a:xfrm>
            <a:off x="355200" y="125975"/>
            <a:ext cx="7659900" cy="631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GB" sz="2900" b="1">
                <a:solidFill>
                  <a:srgbClr val="676B9A"/>
                </a:solidFill>
                <a:highlight>
                  <a:srgbClr val="F9F2D9"/>
                </a:highlight>
                <a:latin typeface="Rubik"/>
                <a:ea typeface="Rubik"/>
                <a:cs typeface="Rubik"/>
                <a:sym typeface="Rubik"/>
              </a:rPr>
              <a:t>IMMATERIEELERFGOED.BE</a:t>
            </a:r>
            <a:endParaRPr sz="6400">
              <a:solidFill>
                <a:srgbClr val="676B9A"/>
              </a:solidFill>
              <a:latin typeface="Rubik Medium"/>
              <a:ea typeface="Rubik Medium"/>
              <a:cs typeface="Rubik Medium"/>
              <a:sym typeface="Rubik Medium"/>
            </a:endParaRPr>
          </a:p>
        </p:txBody>
      </p:sp>
    </p:spTree>
    <p:extLst>
      <p:ext uri="{BB962C8B-B14F-4D97-AF65-F5344CB8AC3E}">
        <p14:creationId xmlns:p14="http://schemas.microsoft.com/office/powerpoint/2010/main" val="2229199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
          <a:extLst>
            <a:ext uri="{FF2B5EF4-FFF2-40B4-BE49-F238E27FC236}">
              <a16:creationId xmlns:a16="http://schemas.microsoft.com/office/drawing/2014/main" id="{280117FB-5905-9D44-3F5E-886F45DD1A39}"/>
            </a:ext>
          </a:extLst>
        </p:cNvPr>
        <p:cNvGrpSpPr/>
        <p:nvPr/>
      </p:nvGrpSpPr>
      <p:grpSpPr>
        <a:xfrm>
          <a:off x="0" y="0"/>
          <a:ext cx="0" cy="0"/>
          <a:chOff x="0" y="0"/>
          <a:chExt cx="0" cy="0"/>
        </a:xfrm>
      </p:grpSpPr>
      <p:sp>
        <p:nvSpPr>
          <p:cNvPr id="57" name="Google Shape;57;p1">
            <a:extLst>
              <a:ext uri="{FF2B5EF4-FFF2-40B4-BE49-F238E27FC236}">
                <a16:creationId xmlns:a16="http://schemas.microsoft.com/office/drawing/2014/main" id="{FEBB7406-9024-1C5E-B451-4F3A876660CB}"/>
              </a:ext>
            </a:extLst>
          </p:cNvPr>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Google Shape;94;p18">
            <a:extLst>
              <a:ext uri="{FF2B5EF4-FFF2-40B4-BE49-F238E27FC236}">
                <a16:creationId xmlns:a16="http://schemas.microsoft.com/office/drawing/2014/main" id="{E0FE034A-F7E1-EE7A-6D26-4D477F76378D}"/>
              </a:ext>
            </a:extLst>
          </p:cNvPr>
          <p:cNvSpPr txBox="1"/>
          <p:nvPr/>
        </p:nvSpPr>
        <p:spPr>
          <a:xfrm>
            <a:off x="355200" y="125975"/>
            <a:ext cx="7659900" cy="631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GB" sz="2900" b="1">
                <a:solidFill>
                  <a:srgbClr val="676B9A"/>
                </a:solidFill>
                <a:highlight>
                  <a:srgbClr val="F9F2D9"/>
                </a:highlight>
                <a:latin typeface="Rubik"/>
                <a:ea typeface="Rubik"/>
                <a:cs typeface="Rubik"/>
                <a:sym typeface="Rubik"/>
              </a:rPr>
              <a:t>DATA LIFE CYCLE - FAIR - CARE</a:t>
            </a:r>
            <a:endParaRPr sz="6400">
              <a:solidFill>
                <a:srgbClr val="676B9A"/>
              </a:solidFill>
              <a:latin typeface="Rubik Medium"/>
              <a:ea typeface="Rubik Medium"/>
              <a:cs typeface="Rubik Medium"/>
              <a:sym typeface="Rubik Medium"/>
            </a:endParaRPr>
          </a:p>
        </p:txBody>
      </p:sp>
      <p:graphicFrame>
        <p:nvGraphicFramePr>
          <p:cNvPr id="3" name="Google Shape;95;p18">
            <a:extLst>
              <a:ext uri="{FF2B5EF4-FFF2-40B4-BE49-F238E27FC236}">
                <a16:creationId xmlns:a16="http://schemas.microsoft.com/office/drawing/2014/main" id="{94276424-0272-E653-059D-7AADB16118BE}"/>
              </a:ext>
            </a:extLst>
          </p:cNvPr>
          <p:cNvGraphicFramePr/>
          <p:nvPr/>
        </p:nvGraphicFramePr>
        <p:xfrm>
          <a:off x="440375" y="846850"/>
          <a:ext cx="8285550" cy="2849700"/>
        </p:xfrm>
        <a:graphic>
          <a:graphicData uri="http://schemas.openxmlformats.org/drawingml/2006/table">
            <a:tbl>
              <a:tblPr>
                <a:noFill/>
              </a:tblPr>
              <a:tblGrid>
                <a:gridCol w="2761850">
                  <a:extLst>
                    <a:ext uri="{9D8B030D-6E8A-4147-A177-3AD203B41FA5}">
                      <a16:colId xmlns:a16="http://schemas.microsoft.com/office/drawing/2014/main" val="20000"/>
                    </a:ext>
                  </a:extLst>
                </a:gridCol>
                <a:gridCol w="2761850">
                  <a:extLst>
                    <a:ext uri="{9D8B030D-6E8A-4147-A177-3AD203B41FA5}">
                      <a16:colId xmlns:a16="http://schemas.microsoft.com/office/drawing/2014/main" val="20001"/>
                    </a:ext>
                  </a:extLst>
                </a:gridCol>
                <a:gridCol w="2761850">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r>
                        <a:rPr lang="en-GB" sz="1900">
                          <a:solidFill>
                            <a:srgbClr val="676B9A"/>
                          </a:solidFill>
                          <a:latin typeface="Rubik Black"/>
                          <a:ea typeface="Rubik Black"/>
                          <a:cs typeface="Rubik Black"/>
                          <a:sym typeface="Rubik Black"/>
                        </a:rPr>
                        <a:t>DATA LIFE CYCLE</a:t>
                      </a:r>
                      <a:endParaRPr sz="1900">
                        <a:solidFill>
                          <a:srgbClr val="676B9A"/>
                        </a:solidFill>
                        <a:latin typeface="Rubik Black"/>
                        <a:ea typeface="Rubik Black"/>
                        <a:cs typeface="Rubik Black"/>
                        <a:sym typeface="Rubik Black"/>
                      </a:endParaRPr>
                    </a:p>
                  </a:txBody>
                  <a:tcPr marL="91425" marR="91425" marT="91425" marB="91425">
                    <a:lnL w="19050" cap="flat" cmpd="sng">
                      <a:solidFill>
                        <a:srgbClr val="7FB9C2"/>
                      </a:solidFill>
                      <a:prstDash val="solid"/>
                      <a:round/>
                      <a:headEnd type="none" w="sm" len="sm"/>
                      <a:tailEnd type="none" w="sm" len="sm"/>
                    </a:lnL>
                    <a:lnR w="19050" cap="flat" cmpd="sng">
                      <a:solidFill>
                        <a:srgbClr val="7FB9C2"/>
                      </a:solidFill>
                      <a:prstDash val="solid"/>
                      <a:round/>
                      <a:headEnd type="none" w="sm" len="sm"/>
                      <a:tailEnd type="none" w="sm" len="sm"/>
                    </a:lnR>
                    <a:lnT w="19050" cap="flat" cmpd="sng">
                      <a:solidFill>
                        <a:srgbClr val="7FB9C2"/>
                      </a:solidFill>
                      <a:prstDash val="solid"/>
                      <a:round/>
                      <a:headEnd type="none" w="sm" len="sm"/>
                      <a:tailEnd type="none" w="sm" len="sm"/>
                    </a:lnT>
                    <a:lnB w="19050" cap="flat" cmpd="sng">
                      <a:solidFill>
                        <a:srgbClr val="7FB9C2"/>
                      </a:solidFill>
                      <a:prstDash val="solid"/>
                      <a:round/>
                      <a:headEnd type="none" w="sm" len="sm"/>
                      <a:tailEnd type="none" w="sm" len="sm"/>
                    </a:lnB>
                  </a:tcPr>
                </a:tc>
                <a:tc>
                  <a:txBody>
                    <a:bodyPr/>
                    <a:lstStyle/>
                    <a:p>
                      <a:pPr marL="0" lvl="0" indent="0" algn="ctr" rtl="0">
                        <a:spcBef>
                          <a:spcPts val="0"/>
                        </a:spcBef>
                        <a:spcAft>
                          <a:spcPts val="0"/>
                        </a:spcAft>
                        <a:buNone/>
                      </a:pPr>
                      <a:r>
                        <a:rPr lang="en-GB" sz="1900">
                          <a:solidFill>
                            <a:srgbClr val="25535D"/>
                          </a:solidFill>
                          <a:latin typeface="Rubik Black"/>
                          <a:ea typeface="Rubik Black"/>
                          <a:cs typeface="Rubik Black"/>
                          <a:sym typeface="Rubik Black"/>
                        </a:rPr>
                        <a:t>FAIR</a:t>
                      </a:r>
                      <a:endParaRPr sz="1900">
                        <a:solidFill>
                          <a:srgbClr val="25535D"/>
                        </a:solidFill>
                        <a:latin typeface="Rubik Black"/>
                        <a:ea typeface="Rubik Black"/>
                        <a:cs typeface="Rubik Black"/>
                        <a:sym typeface="Rubik Black"/>
                      </a:endParaRPr>
                    </a:p>
                  </a:txBody>
                  <a:tcPr marL="91425" marR="91425" marT="91425" marB="91425">
                    <a:lnL w="19050" cap="flat" cmpd="sng">
                      <a:solidFill>
                        <a:srgbClr val="7FB9C2"/>
                      </a:solidFill>
                      <a:prstDash val="solid"/>
                      <a:round/>
                      <a:headEnd type="none" w="sm" len="sm"/>
                      <a:tailEnd type="none" w="sm" len="sm"/>
                    </a:lnL>
                    <a:lnR w="19050" cap="flat" cmpd="sng">
                      <a:solidFill>
                        <a:srgbClr val="7FB9C2"/>
                      </a:solidFill>
                      <a:prstDash val="solid"/>
                      <a:round/>
                      <a:headEnd type="none" w="sm" len="sm"/>
                      <a:tailEnd type="none" w="sm" len="sm"/>
                    </a:lnR>
                    <a:lnT w="19050" cap="flat" cmpd="sng">
                      <a:solidFill>
                        <a:srgbClr val="7FB9C2"/>
                      </a:solidFill>
                      <a:prstDash val="solid"/>
                      <a:round/>
                      <a:headEnd type="none" w="sm" len="sm"/>
                      <a:tailEnd type="none" w="sm" len="sm"/>
                    </a:lnT>
                    <a:lnB w="19050" cap="flat" cmpd="sng">
                      <a:solidFill>
                        <a:srgbClr val="7FB9C2"/>
                      </a:solidFill>
                      <a:prstDash val="solid"/>
                      <a:round/>
                      <a:headEnd type="none" w="sm" len="sm"/>
                      <a:tailEnd type="none" w="sm" len="sm"/>
                    </a:lnB>
                  </a:tcPr>
                </a:tc>
                <a:tc>
                  <a:txBody>
                    <a:bodyPr/>
                    <a:lstStyle/>
                    <a:p>
                      <a:pPr marL="0" lvl="0" indent="0" algn="ctr" rtl="0">
                        <a:spcBef>
                          <a:spcPts val="0"/>
                        </a:spcBef>
                        <a:spcAft>
                          <a:spcPts val="0"/>
                        </a:spcAft>
                        <a:buNone/>
                      </a:pPr>
                      <a:r>
                        <a:rPr lang="en-GB" sz="1900">
                          <a:solidFill>
                            <a:srgbClr val="7FB9C2"/>
                          </a:solidFill>
                          <a:latin typeface="Rubik Black"/>
                          <a:ea typeface="Rubik Black"/>
                          <a:cs typeface="Rubik Black"/>
                          <a:sym typeface="Rubik Black"/>
                        </a:rPr>
                        <a:t>CARE</a:t>
                      </a:r>
                      <a:endParaRPr sz="1900">
                        <a:solidFill>
                          <a:srgbClr val="7FB9C2"/>
                        </a:solidFill>
                        <a:latin typeface="Rubik Black"/>
                        <a:ea typeface="Rubik Black"/>
                        <a:cs typeface="Rubik Black"/>
                        <a:sym typeface="Rubik Black"/>
                      </a:endParaRPr>
                    </a:p>
                  </a:txBody>
                  <a:tcPr marL="91425" marR="91425" marT="91425" marB="91425">
                    <a:lnL w="19050" cap="flat" cmpd="sng">
                      <a:solidFill>
                        <a:srgbClr val="7FB9C2"/>
                      </a:solidFill>
                      <a:prstDash val="solid"/>
                      <a:round/>
                      <a:headEnd type="none" w="sm" len="sm"/>
                      <a:tailEnd type="none" w="sm" len="sm"/>
                    </a:lnL>
                    <a:lnR w="19050" cap="flat" cmpd="sng">
                      <a:solidFill>
                        <a:srgbClr val="7FB9C2"/>
                      </a:solidFill>
                      <a:prstDash val="solid"/>
                      <a:round/>
                      <a:headEnd type="none" w="sm" len="sm"/>
                      <a:tailEnd type="none" w="sm" len="sm"/>
                    </a:lnR>
                    <a:lnT w="19050" cap="flat" cmpd="sng">
                      <a:solidFill>
                        <a:srgbClr val="7FB9C2"/>
                      </a:solidFill>
                      <a:prstDash val="solid"/>
                      <a:round/>
                      <a:headEnd type="none" w="sm" len="sm"/>
                      <a:tailEnd type="none" w="sm" len="sm"/>
                    </a:lnT>
                    <a:lnB w="19050" cap="flat" cmpd="sng">
                      <a:solidFill>
                        <a:srgbClr val="7FB9C2"/>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None/>
                      </a:pPr>
                      <a:r>
                        <a:rPr lang="en-GB" sz="1600">
                          <a:solidFill>
                            <a:srgbClr val="676B9A"/>
                          </a:solidFill>
                          <a:latin typeface="Rubik"/>
                          <a:ea typeface="Rubik"/>
                          <a:cs typeface="Rubik"/>
                          <a:sym typeface="Rubik"/>
                        </a:rPr>
                        <a:t>Collection building </a:t>
                      </a:r>
                      <a:endParaRPr sz="1600">
                        <a:solidFill>
                          <a:srgbClr val="676B9A"/>
                        </a:solidFill>
                        <a:latin typeface="Rubik"/>
                        <a:ea typeface="Rubik"/>
                        <a:cs typeface="Rubik"/>
                        <a:sym typeface="Rubik"/>
                      </a:endParaRPr>
                    </a:p>
                  </a:txBody>
                  <a:tcPr marL="91425" marR="91425" marT="91425" marB="91425">
                    <a:lnL w="19050" cap="flat" cmpd="sng">
                      <a:solidFill>
                        <a:srgbClr val="7FB9C2"/>
                      </a:solidFill>
                      <a:prstDash val="solid"/>
                      <a:round/>
                      <a:headEnd type="none" w="sm" len="sm"/>
                      <a:tailEnd type="none" w="sm" len="sm"/>
                    </a:lnL>
                    <a:lnR w="19050" cap="flat" cmpd="sng">
                      <a:solidFill>
                        <a:srgbClr val="7FB9C2"/>
                      </a:solidFill>
                      <a:prstDash val="solid"/>
                      <a:round/>
                      <a:headEnd type="none" w="sm" len="sm"/>
                      <a:tailEnd type="none" w="sm" len="sm"/>
                    </a:lnR>
                    <a:lnT w="19050" cap="flat" cmpd="sng">
                      <a:solidFill>
                        <a:srgbClr val="7FB9C2"/>
                      </a:solidFill>
                      <a:prstDash val="solid"/>
                      <a:round/>
                      <a:headEnd type="none" w="sm" len="sm"/>
                      <a:tailEnd type="none" w="sm" len="sm"/>
                    </a:lnT>
                    <a:lnB w="19050" cap="flat" cmpd="sng">
                      <a:solidFill>
                        <a:srgbClr val="7FB9C2"/>
                      </a:solidFill>
                      <a:prstDash val="solid"/>
                      <a:round/>
                      <a:headEnd type="none" w="sm" len="sm"/>
                      <a:tailEnd type="none" w="sm" len="sm"/>
                    </a:lnB>
                  </a:tcPr>
                </a:tc>
                <a:tc>
                  <a:txBody>
                    <a:bodyPr/>
                    <a:lstStyle/>
                    <a:p>
                      <a:pPr marL="0" lvl="0" indent="0" algn="ctr" rtl="0">
                        <a:spcBef>
                          <a:spcPts val="0"/>
                        </a:spcBef>
                        <a:spcAft>
                          <a:spcPts val="0"/>
                        </a:spcAft>
                        <a:buNone/>
                      </a:pPr>
                      <a:r>
                        <a:rPr lang="en-GB" sz="1600">
                          <a:solidFill>
                            <a:srgbClr val="25535D"/>
                          </a:solidFill>
                          <a:latin typeface="Rubik"/>
                          <a:ea typeface="Rubik"/>
                          <a:cs typeface="Rubik"/>
                          <a:sym typeface="Rubik"/>
                        </a:rPr>
                        <a:t>Findable</a:t>
                      </a:r>
                      <a:endParaRPr sz="1600">
                        <a:solidFill>
                          <a:srgbClr val="25535D"/>
                        </a:solidFill>
                        <a:latin typeface="Rubik"/>
                        <a:ea typeface="Rubik"/>
                        <a:cs typeface="Rubik"/>
                        <a:sym typeface="Rubik"/>
                      </a:endParaRPr>
                    </a:p>
                  </a:txBody>
                  <a:tcPr marL="91425" marR="91425" marT="91425" marB="91425">
                    <a:lnL w="19050" cap="flat" cmpd="sng">
                      <a:solidFill>
                        <a:srgbClr val="7FB9C2"/>
                      </a:solidFill>
                      <a:prstDash val="solid"/>
                      <a:round/>
                      <a:headEnd type="none" w="sm" len="sm"/>
                      <a:tailEnd type="none" w="sm" len="sm"/>
                    </a:lnL>
                    <a:lnR w="19050" cap="flat" cmpd="sng">
                      <a:solidFill>
                        <a:srgbClr val="7FB9C2"/>
                      </a:solidFill>
                      <a:prstDash val="solid"/>
                      <a:round/>
                      <a:headEnd type="none" w="sm" len="sm"/>
                      <a:tailEnd type="none" w="sm" len="sm"/>
                    </a:lnR>
                    <a:lnT w="19050" cap="flat" cmpd="sng">
                      <a:solidFill>
                        <a:srgbClr val="7FB9C2"/>
                      </a:solidFill>
                      <a:prstDash val="solid"/>
                      <a:round/>
                      <a:headEnd type="none" w="sm" len="sm"/>
                      <a:tailEnd type="none" w="sm" len="sm"/>
                    </a:lnT>
                    <a:lnB w="19050" cap="flat" cmpd="sng">
                      <a:solidFill>
                        <a:srgbClr val="7FB9C2"/>
                      </a:solidFill>
                      <a:prstDash val="solid"/>
                      <a:round/>
                      <a:headEnd type="none" w="sm" len="sm"/>
                      <a:tailEnd type="none" w="sm" len="sm"/>
                    </a:lnB>
                  </a:tcPr>
                </a:tc>
                <a:tc>
                  <a:txBody>
                    <a:bodyPr/>
                    <a:lstStyle/>
                    <a:p>
                      <a:pPr marL="0" lvl="0" indent="0" algn="ctr" rtl="0">
                        <a:spcBef>
                          <a:spcPts val="0"/>
                        </a:spcBef>
                        <a:spcAft>
                          <a:spcPts val="0"/>
                        </a:spcAft>
                        <a:buNone/>
                      </a:pPr>
                      <a:r>
                        <a:rPr lang="en-GB" sz="1600">
                          <a:solidFill>
                            <a:srgbClr val="7FB9C2"/>
                          </a:solidFill>
                          <a:latin typeface="Rubik"/>
                          <a:ea typeface="Rubik"/>
                          <a:cs typeface="Rubik"/>
                          <a:sym typeface="Rubik"/>
                        </a:rPr>
                        <a:t>Collective benefit</a:t>
                      </a:r>
                      <a:endParaRPr sz="1600">
                        <a:solidFill>
                          <a:srgbClr val="7FB9C2"/>
                        </a:solidFill>
                        <a:latin typeface="Rubik"/>
                        <a:ea typeface="Rubik"/>
                        <a:cs typeface="Rubik"/>
                        <a:sym typeface="Rubik"/>
                      </a:endParaRPr>
                    </a:p>
                  </a:txBody>
                  <a:tcPr marL="91425" marR="91425" marT="91425" marB="91425">
                    <a:lnL w="19050" cap="flat" cmpd="sng">
                      <a:solidFill>
                        <a:srgbClr val="7FB9C2"/>
                      </a:solidFill>
                      <a:prstDash val="solid"/>
                      <a:round/>
                      <a:headEnd type="none" w="sm" len="sm"/>
                      <a:tailEnd type="none" w="sm" len="sm"/>
                    </a:lnL>
                    <a:lnR w="19050" cap="flat" cmpd="sng">
                      <a:solidFill>
                        <a:srgbClr val="7FB9C2"/>
                      </a:solidFill>
                      <a:prstDash val="solid"/>
                      <a:round/>
                      <a:headEnd type="none" w="sm" len="sm"/>
                      <a:tailEnd type="none" w="sm" len="sm"/>
                    </a:lnR>
                    <a:lnT w="19050" cap="flat" cmpd="sng">
                      <a:solidFill>
                        <a:srgbClr val="7FB9C2"/>
                      </a:solidFill>
                      <a:prstDash val="solid"/>
                      <a:round/>
                      <a:headEnd type="none" w="sm" len="sm"/>
                      <a:tailEnd type="none" w="sm" len="sm"/>
                    </a:lnT>
                    <a:lnB w="19050" cap="flat" cmpd="sng">
                      <a:solidFill>
                        <a:srgbClr val="7FB9C2"/>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None/>
                      </a:pPr>
                      <a:r>
                        <a:rPr lang="en-GB" sz="1600">
                          <a:solidFill>
                            <a:srgbClr val="676B9A"/>
                          </a:solidFill>
                          <a:latin typeface="Rubik"/>
                          <a:ea typeface="Rubik"/>
                          <a:cs typeface="Rubik"/>
                          <a:sym typeface="Rubik"/>
                        </a:rPr>
                        <a:t>Interpretation of the data</a:t>
                      </a:r>
                      <a:endParaRPr sz="1600">
                        <a:solidFill>
                          <a:srgbClr val="676B9A"/>
                        </a:solidFill>
                        <a:latin typeface="Rubik"/>
                        <a:ea typeface="Rubik"/>
                        <a:cs typeface="Rubik"/>
                        <a:sym typeface="Rubik"/>
                      </a:endParaRPr>
                    </a:p>
                  </a:txBody>
                  <a:tcPr marL="91425" marR="91425" marT="91425" marB="91425">
                    <a:lnL w="19050" cap="flat" cmpd="sng">
                      <a:solidFill>
                        <a:srgbClr val="7FB9C2"/>
                      </a:solidFill>
                      <a:prstDash val="solid"/>
                      <a:round/>
                      <a:headEnd type="none" w="sm" len="sm"/>
                      <a:tailEnd type="none" w="sm" len="sm"/>
                    </a:lnL>
                    <a:lnR w="19050" cap="flat" cmpd="sng">
                      <a:solidFill>
                        <a:srgbClr val="7FB9C2"/>
                      </a:solidFill>
                      <a:prstDash val="solid"/>
                      <a:round/>
                      <a:headEnd type="none" w="sm" len="sm"/>
                      <a:tailEnd type="none" w="sm" len="sm"/>
                    </a:lnR>
                    <a:lnT w="19050" cap="flat" cmpd="sng">
                      <a:solidFill>
                        <a:srgbClr val="7FB9C2"/>
                      </a:solidFill>
                      <a:prstDash val="solid"/>
                      <a:round/>
                      <a:headEnd type="none" w="sm" len="sm"/>
                      <a:tailEnd type="none" w="sm" len="sm"/>
                    </a:lnT>
                    <a:lnB w="19050" cap="flat" cmpd="sng">
                      <a:solidFill>
                        <a:srgbClr val="7FB9C2"/>
                      </a:solidFill>
                      <a:prstDash val="solid"/>
                      <a:round/>
                      <a:headEnd type="none" w="sm" len="sm"/>
                      <a:tailEnd type="none" w="sm" len="sm"/>
                    </a:lnB>
                  </a:tcPr>
                </a:tc>
                <a:tc>
                  <a:txBody>
                    <a:bodyPr/>
                    <a:lstStyle/>
                    <a:p>
                      <a:pPr marL="0" lvl="0" indent="0" algn="ctr" rtl="0">
                        <a:spcBef>
                          <a:spcPts val="0"/>
                        </a:spcBef>
                        <a:spcAft>
                          <a:spcPts val="0"/>
                        </a:spcAft>
                        <a:buNone/>
                      </a:pPr>
                      <a:r>
                        <a:rPr lang="en-GB" sz="1600">
                          <a:solidFill>
                            <a:srgbClr val="25535D"/>
                          </a:solidFill>
                          <a:latin typeface="Rubik"/>
                          <a:ea typeface="Rubik"/>
                          <a:cs typeface="Rubik"/>
                          <a:sym typeface="Rubik"/>
                        </a:rPr>
                        <a:t>Accessible</a:t>
                      </a:r>
                      <a:endParaRPr sz="1600">
                        <a:solidFill>
                          <a:srgbClr val="25535D"/>
                        </a:solidFill>
                        <a:latin typeface="Rubik"/>
                        <a:ea typeface="Rubik"/>
                        <a:cs typeface="Rubik"/>
                        <a:sym typeface="Rubik"/>
                      </a:endParaRPr>
                    </a:p>
                  </a:txBody>
                  <a:tcPr marL="91425" marR="91425" marT="91425" marB="91425">
                    <a:lnL w="19050" cap="flat" cmpd="sng">
                      <a:solidFill>
                        <a:srgbClr val="7FB9C2"/>
                      </a:solidFill>
                      <a:prstDash val="solid"/>
                      <a:round/>
                      <a:headEnd type="none" w="sm" len="sm"/>
                      <a:tailEnd type="none" w="sm" len="sm"/>
                    </a:lnL>
                    <a:lnR w="19050" cap="flat" cmpd="sng">
                      <a:solidFill>
                        <a:srgbClr val="7FB9C2"/>
                      </a:solidFill>
                      <a:prstDash val="solid"/>
                      <a:round/>
                      <a:headEnd type="none" w="sm" len="sm"/>
                      <a:tailEnd type="none" w="sm" len="sm"/>
                    </a:lnR>
                    <a:lnT w="19050" cap="flat" cmpd="sng">
                      <a:solidFill>
                        <a:srgbClr val="7FB9C2"/>
                      </a:solidFill>
                      <a:prstDash val="solid"/>
                      <a:round/>
                      <a:headEnd type="none" w="sm" len="sm"/>
                      <a:tailEnd type="none" w="sm" len="sm"/>
                    </a:lnT>
                    <a:lnB w="19050" cap="flat" cmpd="sng">
                      <a:solidFill>
                        <a:srgbClr val="7FB9C2"/>
                      </a:solidFill>
                      <a:prstDash val="solid"/>
                      <a:round/>
                      <a:headEnd type="none" w="sm" len="sm"/>
                      <a:tailEnd type="none" w="sm" len="sm"/>
                    </a:lnB>
                  </a:tcPr>
                </a:tc>
                <a:tc>
                  <a:txBody>
                    <a:bodyPr/>
                    <a:lstStyle/>
                    <a:p>
                      <a:pPr marL="0" lvl="0" indent="0" algn="ctr" rtl="0">
                        <a:spcBef>
                          <a:spcPts val="0"/>
                        </a:spcBef>
                        <a:spcAft>
                          <a:spcPts val="0"/>
                        </a:spcAft>
                        <a:buNone/>
                      </a:pPr>
                      <a:r>
                        <a:rPr lang="en-GB" sz="1600">
                          <a:solidFill>
                            <a:srgbClr val="7FB9C2"/>
                          </a:solidFill>
                          <a:latin typeface="Rubik"/>
                          <a:ea typeface="Rubik"/>
                          <a:cs typeface="Rubik"/>
                          <a:sym typeface="Rubik"/>
                        </a:rPr>
                        <a:t>Authority to control </a:t>
                      </a:r>
                      <a:endParaRPr sz="1600">
                        <a:solidFill>
                          <a:srgbClr val="7FB9C2"/>
                        </a:solidFill>
                        <a:latin typeface="Rubik"/>
                        <a:ea typeface="Rubik"/>
                        <a:cs typeface="Rubik"/>
                        <a:sym typeface="Rubik"/>
                      </a:endParaRPr>
                    </a:p>
                  </a:txBody>
                  <a:tcPr marL="91425" marR="91425" marT="91425" marB="91425">
                    <a:lnL w="19050" cap="flat" cmpd="sng">
                      <a:solidFill>
                        <a:srgbClr val="7FB9C2"/>
                      </a:solidFill>
                      <a:prstDash val="solid"/>
                      <a:round/>
                      <a:headEnd type="none" w="sm" len="sm"/>
                      <a:tailEnd type="none" w="sm" len="sm"/>
                    </a:lnL>
                    <a:lnR w="19050" cap="flat" cmpd="sng">
                      <a:solidFill>
                        <a:srgbClr val="7FB9C2"/>
                      </a:solidFill>
                      <a:prstDash val="solid"/>
                      <a:round/>
                      <a:headEnd type="none" w="sm" len="sm"/>
                      <a:tailEnd type="none" w="sm" len="sm"/>
                    </a:lnR>
                    <a:lnT w="19050" cap="flat" cmpd="sng">
                      <a:solidFill>
                        <a:srgbClr val="7FB9C2"/>
                      </a:solidFill>
                      <a:prstDash val="solid"/>
                      <a:round/>
                      <a:headEnd type="none" w="sm" len="sm"/>
                      <a:tailEnd type="none" w="sm" len="sm"/>
                    </a:lnT>
                    <a:lnB w="19050" cap="flat" cmpd="sng">
                      <a:solidFill>
                        <a:srgbClr val="7FB9C2"/>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None/>
                      </a:pPr>
                      <a:r>
                        <a:rPr lang="en-GB" sz="1600">
                          <a:solidFill>
                            <a:srgbClr val="676B9A"/>
                          </a:solidFill>
                          <a:latin typeface="Rubik"/>
                          <a:ea typeface="Rubik"/>
                          <a:cs typeface="Rubik"/>
                          <a:sym typeface="Rubik"/>
                        </a:rPr>
                        <a:t>Data storage / preservation</a:t>
                      </a:r>
                      <a:endParaRPr sz="1600">
                        <a:solidFill>
                          <a:srgbClr val="676B9A"/>
                        </a:solidFill>
                        <a:latin typeface="Rubik"/>
                        <a:ea typeface="Rubik"/>
                        <a:cs typeface="Rubik"/>
                        <a:sym typeface="Rubik"/>
                      </a:endParaRPr>
                    </a:p>
                  </a:txBody>
                  <a:tcPr marL="91425" marR="91425" marT="91425" marB="91425">
                    <a:lnL w="19050" cap="flat" cmpd="sng">
                      <a:solidFill>
                        <a:srgbClr val="7FB9C2"/>
                      </a:solidFill>
                      <a:prstDash val="solid"/>
                      <a:round/>
                      <a:headEnd type="none" w="sm" len="sm"/>
                      <a:tailEnd type="none" w="sm" len="sm"/>
                    </a:lnL>
                    <a:lnR w="19050" cap="flat" cmpd="sng">
                      <a:solidFill>
                        <a:srgbClr val="7FB9C2"/>
                      </a:solidFill>
                      <a:prstDash val="solid"/>
                      <a:round/>
                      <a:headEnd type="none" w="sm" len="sm"/>
                      <a:tailEnd type="none" w="sm" len="sm"/>
                    </a:lnR>
                    <a:lnT w="19050" cap="flat" cmpd="sng">
                      <a:solidFill>
                        <a:srgbClr val="7FB9C2"/>
                      </a:solidFill>
                      <a:prstDash val="solid"/>
                      <a:round/>
                      <a:headEnd type="none" w="sm" len="sm"/>
                      <a:tailEnd type="none" w="sm" len="sm"/>
                    </a:lnT>
                    <a:lnB w="19050" cap="flat" cmpd="sng">
                      <a:solidFill>
                        <a:srgbClr val="7FB9C2"/>
                      </a:solidFill>
                      <a:prstDash val="solid"/>
                      <a:round/>
                      <a:headEnd type="none" w="sm" len="sm"/>
                      <a:tailEnd type="none" w="sm" len="sm"/>
                    </a:lnB>
                  </a:tcPr>
                </a:tc>
                <a:tc>
                  <a:txBody>
                    <a:bodyPr/>
                    <a:lstStyle/>
                    <a:p>
                      <a:pPr marL="0" lvl="0" indent="0" algn="ctr" rtl="0">
                        <a:spcBef>
                          <a:spcPts val="0"/>
                        </a:spcBef>
                        <a:spcAft>
                          <a:spcPts val="0"/>
                        </a:spcAft>
                        <a:buNone/>
                      </a:pPr>
                      <a:r>
                        <a:rPr lang="en-GB" sz="1600">
                          <a:solidFill>
                            <a:srgbClr val="25535D"/>
                          </a:solidFill>
                          <a:latin typeface="Rubik"/>
                          <a:ea typeface="Rubik"/>
                          <a:cs typeface="Rubik"/>
                          <a:sym typeface="Rubik"/>
                        </a:rPr>
                        <a:t>Interoperable</a:t>
                      </a:r>
                      <a:endParaRPr sz="1600">
                        <a:solidFill>
                          <a:srgbClr val="25535D"/>
                        </a:solidFill>
                        <a:latin typeface="Rubik"/>
                        <a:ea typeface="Rubik"/>
                        <a:cs typeface="Rubik"/>
                        <a:sym typeface="Rubik"/>
                      </a:endParaRPr>
                    </a:p>
                  </a:txBody>
                  <a:tcPr marL="91425" marR="91425" marT="91425" marB="91425">
                    <a:lnL w="19050" cap="flat" cmpd="sng">
                      <a:solidFill>
                        <a:srgbClr val="7FB9C2"/>
                      </a:solidFill>
                      <a:prstDash val="solid"/>
                      <a:round/>
                      <a:headEnd type="none" w="sm" len="sm"/>
                      <a:tailEnd type="none" w="sm" len="sm"/>
                    </a:lnL>
                    <a:lnR w="19050" cap="flat" cmpd="sng">
                      <a:solidFill>
                        <a:srgbClr val="7FB9C2"/>
                      </a:solidFill>
                      <a:prstDash val="solid"/>
                      <a:round/>
                      <a:headEnd type="none" w="sm" len="sm"/>
                      <a:tailEnd type="none" w="sm" len="sm"/>
                    </a:lnR>
                    <a:lnT w="19050" cap="flat" cmpd="sng">
                      <a:solidFill>
                        <a:srgbClr val="7FB9C2"/>
                      </a:solidFill>
                      <a:prstDash val="solid"/>
                      <a:round/>
                      <a:headEnd type="none" w="sm" len="sm"/>
                      <a:tailEnd type="none" w="sm" len="sm"/>
                    </a:lnT>
                    <a:lnB w="19050" cap="flat" cmpd="sng">
                      <a:solidFill>
                        <a:srgbClr val="7FB9C2"/>
                      </a:solidFill>
                      <a:prstDash val="solid"/>
                      <a:round/>
                      <a:headEnd type="none" w="sm" len="sm"/>
                      <a:tailEnd type="none" w="sm" len="sm"/>
                    </a:lnB>
                  </a:tcPr>
                </a:tc>
                <a:tc>
                  <a:txBody>
                    <a:bodyPr/>
                    <a:lstStyle/>
                    <a:p>
                      <a:pPr marL="0" lvl="0" indent="0" algn="ctr" rtl="0">
                        <a:spcBef>
                          <a:spcPts val="0"/>
                        </a:spcBef>
                        <a:spcAft>
                          <a:spcPts val="0"/>
                        </a:spcAft>
                        <a:buNone/>
                      </a:pPr>
                      <a:r>
                        <a:rPr lang="en-GB" sz="1600">
                          <a:solidFill>
                            <a:srgbClr val="7FB9C2"/>
                          </a:solidFill>
                          <a:latin typeface="Rubik"/>
                          <a:ea typeface="Rubik"/>
                          <a:cs typeface="Rubik"/>
                          <a:sym typeface="Rubik"/>
                        </a:rPr>
                        <a:t>Responsibility </a:t>
                      </a:r>
                      <a:endParaRPr sz="1600">
                        <a:solidFill>
                          <a:srgbClr val="7FB9C2"/>
                        </a:solidFill>
                        <a:latin typeface="Rubik"/>
                        <a:ea typeface="Rubik"/>
                        <a:cs typeface="Rubik"/>
                        <a:sym typeface="Rubik"/>
                      </a:endParaRPr>
                    </a:p>
                  </a:txBody>
                  <a:tcPr marL="91425" marR="91425" marT="91425" marB="91425">
                    <a:lnL w="19050" cap="flat" cmpd="sng">
                      <a:solidFill>
                        <a:srgbClr val="7FB9C2"/>
                      </a:solidFill>
                      <a:prstDash val="solid"/>
                      <a:round/>
                      <a:headEnd type="none" w="sm" len="sm"/>
                      <a:tailEnd type="none" w="sm" len="sm"/>
                    </a:lnL>
                    <a:lnR w="19050" cap="flat" cmpd="sng">
                      <a:solidFill>
                        <a:srgbClr val="7FB9C2"/>
                      </a:solidFill>
                      <a:prstDash val="solid"/>
                      <a:round/>
                      <a:headEnd type="none" w="sm" len="sm"/>
                      <a:tailEnd type="none" w="sm" len="sm"/>
                    </a:lnR>
                    <a:lnT w="19050" cap="flat" cmpd="sng">
                      <a:solidFill>
                        <a:srgbClr val="7FB9C2"/>
                      </a:solidFill>
                      <a:prstDash val="solid"/>
                      <a:round/>
                      <a:headEnd type="none" w="sm" len="sm"/>
                      <a:tailEnd type="none" w="sm" len="sm"/>
                    </a:lnT>
                    <a:lnB w="19050" cap="flat" cmpd="sng">
                      <a:solidFill>
                        <a:srgbClr val="7FB9C2"/>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GB" sz="1600">
                          <a:solidFill>
                            <a:srgbClr val="676B9A"/>
                          </a:solidFill>
                          <a:latin typeface="Rubik"/>
                          <a:ea typeface="Rubik"/>
                          <a:cs typeface="Rubik"/>
                          <a:sym typeface="Rubik"/>
                        </a:rPr>
                        <a:t>Circulation </a:t>
                      </a:r>
                      <a:endParaRPr sz="1600">
                        <a:solidFill>
                          <a:srgbClr val="676B9A"/>
                        </a:solidFill>
                        <a:latin typeface="Rubik"/>
                        <a:ea typeface="Rubik"/>
                        <a:cs typeface="Rubik"/>
                        <a:sym typeface="Rubik"/>
                      </a:endParaRPr>
                    </a:p>
                  </a:txBody>
                  <a:tcPr marL="91425" marR="91425" marT="91425" marB="91425">
                    <a:lnL w="19050" cap="flat" cmpd="sng">
                      <a:solidFill>
                        <a:srgbClr val="7FB9C2"/>
                      </a:solidFill>
                      <a:prstDash val="solid"/>
                      <a:round/>
                      <a:headEnd type="none" w="sm" len="sm"/>
                      <a:tailEnd type="none" w="sm" len="sm"/>
                    </a:lnL>
                    <a:lnR w="19050" cap="flat" cmpd="sng">
                      <a:solidFill>
                        <a:srgbClr val="7FB9C2"/>
                      </a:solidFill>
                      <a:prstDash val="solid"/>
                      <a:round/>
                      <a:headEnd type="none" w="sm" len="sm"/>
                      <a:tailEnd type="none" w="sm" len="sm"/>
                    </a:lnR>
                    <a:lnT w="19050" cap="flat" cmpd="sng">
                      <a:solidFill>
                        <a:srgbClr val="7FB9C2"/>
                      </a:solidFill>
                      <a:prstDash val="solid"/>
                      <a:round/>
                      <a:headEnd type="none" w="sm" len="sm"/>
                      <a:tailEnd type="none" w="sm" len="sm"/>
                    </a:lnT>
                    <a:lnB w="19050" cap="flat" cmpd="sng">
                      <a:solidFill>
                        <a:srgbClr val="7FB9C2"/>
                      </a:solidFill>
                      <a:prstDash val="solid"/>
                      <a:round/>
                      <a:headEnd type="none" w="sm" len="sm"/>
                      <a:tailEnd type="none" w="sm" len="sm"/>
                    </a:lnB>
                  </a:tcPr>
                </a:tc>
                <a:tc>
                  <a:txBody>
                    <a:bodyPr/>
                    <a:lstStyle/>
                    <a:p>
                      <a:pPr marL="0" lvl="0" indent="0" algn="ctr" rtl="0">
                        <a:spcBef>
                          <a:spcPts val="0"/>
                        </a:spcBef>
                        <a:spcAft>
                          <a:spcPts val="0"/>
                        </a:spcAft>
                        <a:buNone/>
                      </a:pPr>
                      <a:r>
                        <a:rPr lang="en-GB" sz="1600">
                          <a:solidFill>
                            <a:srgbClr val="25535D"/>
                          </a:solidFill>
                          <a:latin typeface="Rubik"/>
                          <a:ea typeface="Rubik"/>
                          <a:cs typeface="Rubik"/>
                          <a:sym typeface="Rubik"/>
                        </a:rPr>
                        <a:t>Reusable</a:t>
                      </a:r>
                      <a:endParaRPr sz="1600">
                        <a:solidFill>
                          <a:srgbClr val="25535D"/>
                        </a:solidFill>
                        <a:latin typeface="Rubik"/>
                        <a:ea typeface="Rubik"/>
                        <a:cs typeface="Rubik"/>
                        <a:sym typeface="Rubik"/>
                      </a:endParaRPr>
                    </a:p>
                  </a:txBody>
                  <a:tcPr marL="91425" marR="91425" marT="91425" marB="91425">
                    <a:lnL w="19050" cap="flat" cmpd="sng">
                      <a:solidFill>
                        <a:srgbClr val="7FB9C2"/>
                      </a:solidFill>
                      <a:prstDash val="solid"/>
                      <a:round/>
                      <a:headEnd type="none" w="sm" len="sm"/>
                      <a:tailEnd type="none" w="sm" len="sm"/>
                    </a:lnL>
                    <a:lnR w="19050" cap="flat" cmpd="sng">
                      <a:solidFill>
                        <a:srgbClr val="7FB9C2"/>
                      </a:solidFill>
                      <a:prstDash val="solid"/>
                      <a:round/>
                      <a:headEnd type="none" w="sm" len="sm"/>
                      <a:tailEnd type="none" w="sm" len="sm"/>
                    </a:lnR>
                    <a:lnT w="19050" cap="flat" cmpd="sng">
                      <a:solidFill>
                        <a:srgbClr val="7FB9C2"/>
                      </a:solidFill>
                      <a:prstDash val="solid"/>
                      <a:round/>
                      <a:headEnd type="none" w="sm" len="sm"/>
                      <a:tailEnd type="none" w="sm" len="sm"/>
                    </a:lnT>
                    <a:lnB w="19050" cap="flat" cmpd="sng">
                      <a:solidFill>
                        <a:srgbClr val="7FB9C2"/>
                      </a:solidFill>
                      <a:prstDash val="solid"/>
                      <a:round/>
                      <a:headEnd type="none" w="sm" len="sm"/>
                      <a:tailEnd type="none" w="sm" len="sm"/>
                    </a:lnB>
                  </a:tcPr>
                </a:tc>
                <a:tc>
                  <a:txBody>
                    <a:bodyPr/>
                    <a:lstStyle/>
                    <a:p>
                      <a:pPr marL="0" lvl="0" indent="0" algn="ctr" rtl="0">
                        <a:spcBef>
                          <a:spcPts val="0"/>
                        </a:spcBef>
                        <a:spcAft>
                          <a:spcPts val="0"/>
                        </a:spcAft>
                        <a:buNone/>
                      </a:pPr>
                      <a:r>
                        <a:rPr lang="en-GB" sz="1600">
                          <a:solidFill>
                            <a:srgbClr val="7FB9C2"/>
                          </a:solidFill>
                          <a:latin typeface="Rubik"/>
                          <a:ea typeface="Rubik"/>
                          <a:cs typeface="Rubik"/>
                          <a:sym typeface="Rubik"/>
                        </a:rPr>
                        <a:t>Ethics </a:t>
                      </a:r>
                      <a:endParaRPr sz="1600">
                        <a:solidFill>
                          <a:srgbClr val="7FB9C2"/>
                        </a:solidFill>
                        <a:latin typeface="Rubik"/>
                        <a:ea typeface="Rubik"/>
                        <a:cs typeface="Rubik"/>
                        <a:sym typeface="Rubik"/>
                      </a:endParaRPr>
                    </a:p>
                  </a:txBody>
                  <a:tcPr marL="91425" marR="91425" marT="91425" marB="91425">
                    <a:lnL w="19050" cap="flat" cmpd="sng">
                      <a:solidFill>
                        <a:srgbClr val="7FB9C2"/>
                      </a:solidFill>
                      <a:prstDash val="solid"/>
                      <a:round/>
                      <a:headEnd type="none" w="sm" len="sm"/>
                      <a:tailEnd type="none" w="sm" len="sm"/>
                    </a:lnL>
                    <a:lnR w="19050" cap="flat" cmpd="sng">
                      <a:solidFill>
                        <a:srgbClr val="7FB9C2"/>
                      </a:solidFill>
                      <a:prstDash val="solid"/>
                      <a:round/>
                      <a:headEnd type="none" w="sm" len="sm"/>
                      <a:tailEnd type="none" w="sm" len="sm"/>
                    </a:lnR>
                    <a:lnT w="19050" cap="flat" cmpd="sng">
                      <a:solidFill>
                        <a:srgbClr val="7FB9C2"/>
                      </a:solidFill>
                      <a:prstDash val="solid"/>
                      <a:round/>
                      <a:headEnd type="none" w="sm" len="sm"/>
                      <a:tailEnd type="none" w="sm" len="sm"/>
                    </a:lnT>
                    <a:lnB w="19050" cap="flat" cmpd="sng">
                      <a:solidFill>
                        <a:srgbClr val="7FB9C2"/>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ctr" rtl="0">
                        <a:spcBef>
                          <a:spcPts val="0"/>
                        </a:spcBef>
                        <a:spcAft>
                          <a:spcPts val="0"/>
                        </a:spcAft>
                        <a:buNone/>
                      </a:pPr>
                      <a:r>
                        <a:rPr lang="en-GB" sz="1600">
                          <a:solidFill>
                            <a:srgbClr val="676B9A"/>
                          </a:solidFill>
                          <a:latin typeface="Rubik"/>
                          <a:ea typeface="Rubik"/>
                          <a:cs typeface="Rubik"/>
                          <a:sym typeface="Rubik"/>
                        </a:rPr>
                        <a:t>Reuse of data </a:t>
                      </a:r>
                      <a:endParaRPr sz="1600">
                        <a:solidFill>
                          <a:srgbClr val="676B9A"/>
                        </a:solidFill>
                        <a:latin typeface="Rubik"/>
                        <a:ea typeface="Rubik"/>
                        <a:cs typeface="Rubik"/>
                        <a:sym typeface="Rubik"/>
                      </a:endParaRPr>
                    </a:p>
                  </a:txBody>
                  <a:tcPr marL="91425" marR="91425" marT="91425" marB="91425">
                    <a:lnL w="19050" cap="flat" cmpd="sng">
                      <a:solidFill>
                        <a:srgbClr val="7FB9C2"/>
                      </a:solidFill>
                      <a:prstDash val="solid"/>
                      <a:round/>
                      <a:headEnd type="none" w="sm" len="sm"/>
                      <a:tailEnd type="none" w="sm" len="sm"/>
                    </a:lnL>
                    <a:lnR w="19050" cap="flat" cmpd="sng">
                      <a:solidFill>
                        <a:srgbClr val="7FB9C2"/>
                      </a:solidFill>
                      <a:prstDash val="solid"/>
                      <a:round/>
                      <a:headEnd type="none" w="sm" len="sm"/>
                      <a:tailEnd type="none" w="sm" len="sm"/>
                    </a:lnR>
                    <a:lnT w="19050" cap="flat" cmpd="sng">
                      <a:solidFill>
                        <a:srgbClr val="7FB9C2"/>
                      </a:solidFill>
                      <a:prstDash val="solid"/>
                      <a:round/>
                      <a:headEnd type="none" w="sm" len="sm"/>
                      <a:tailEnd type="none" w="sm" len="sm"/>
                    </a:lnT>
                    <a:lnB w="19050" cap="flat" cmpd="sng">
                      <a:solidFill>
                        <a:srgbClr val="7FB9C2"/>
                      </a:solidFill>
                      <a:prstDash val="solid"/>
                      <a:round/>
                      <a:headEnd type="none" w="sm" len="sm"/>
                      <a:tailEnd type="none" w="sm" len="sm"/>
                    </a:lnB>
                  </a:tcPr>
                </a:tc>
                <a:tc>
                  <a:txBody>
                    <a:bodyPr/>
                    <a:lstStyle/>
                    <a:p>
                      <a:pPr marL="0" lvl="0" indent="0" algn="ctr" rtl="0">
                        <a:spcBef>
                          <a:spcPts val="0"/>
                        </a:spcBef>
                        <a:spcAft>
                          <a:spcPts val="0"/>
                        </a:spcAft>
                        <a:buNone/>
                      </a:pPr>
                      <a:endParaRPr sz="1600">
                        <a:latin typeface="Rubik"/>
                        <a:ea typeface="Rubik"/>
                        <a:cs typeface="Rubik"/>
                        <a:sym typeface="Rubik"/>
                      </a:endParaRPr>
                    </a:p>
                  </a:txBody>
                  <a:tcPr marL="91425" marR="91425" marT="91425" marB="91425">
                    <a:lnL w="19050" cap="flat" cmpd="sng">
                      <a:solidFill>
                        <a:srgbClr val="7FB9C2"/>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rgbClr val="7FB9C2"/>
                      </a:solidFill>
                      <a:prstDash val="solid"/>
                      <a:round/>
                      <a:headEnd type="none" w="sm" len="sm"/>
                      <a:tailEnd type="none" w="sm" len="sm"/>
                    </a:lnT>
                    <a:lnB w="19050" cap="flat" cmpd="sng">
                      <a:solidFill>
                        <a:schemeClr val="lt1"/>
                      </a:solidFill>
                      <a:prstDash val="solid"/>
                      <a:round/>
                      <a:headEnd type="none" w="sm" len="sm"/>
                      <a:tailEnd type="none" w="sm" len="sm"/>
                    </a:lnB>
                  </a:tcPr>
                </a:tc>
                <a:tc>
                  <a:txBody>
                    <a:bodyPr/>
                    <a:lstStyle/>
                    <a:p>
                      <a:pPr marL="0" lvl="0" indent="0" algn="ctr" rtl="0">
                        <a:spcBef>
                          <a:spcPts val="0"/>
                        </a:spcBef>
                        <a:spcAft>
                          <a:spcPts val="0"/>
                        </a:spcAft>
                        <a:buNone/>
                      </a:pPr>
                      <a:endParaRPr sz="1600">
                        <a:latin typeface="Rubik"/>
                        <a:ea typeface="Rubik"/>
                        <a:cs typeface="Rubik"/>
                        <a:sym typeface="Rubik"/>
                      </a:endParaRPr>
                    </a:p>
                  </a:txBody>
                  <a:tcPr marL="91425" marR="91425" marT="91425" marB="91425">
                    <a:lnL w="19050" cap="flat" cmpd="sng">
                      <a:solidFill>
                        <a:schemeClr val="lt1"/>
                      </a:solidFill>
                      <a:prstDash val="solid"/>
                      <a:round/>
                      <a:headEnd type="none" w="sm" len="sm"/>
                      <a:tailEnd type="none" w="sm" len="sm"/>
                    </a:lnL>
                    <a:lnR w="19050" cap="flat" cmpd="sng">
                      <a:solidFill>
                        <a:schemeClr val="lt1"/>
                      </a:solidFill>
                      <a:prstDash val="solid"/>
                      <a:round/>
                      <a:headEnd type="none" w="sm" len="sm"/>
                      <a:tailEnd type="none" w="sm" len="sm"/>
                    </a:lnR>
                    <a:lnT w="19050" cap="flat" cmpd="sng">
                      <a:solidFill>
                        <a:srgbClr val="7FB9C2"/>
                      </a:solidFill>
                      <a:prstDash val="solid"/>
                      <a:round/>
                      <a:headEnd type="none" w="sm" len="sm"/>
                      <a:tailEnd type="none" w="sm" len="sm"/>
                    </a:lnT>
                    <a:lnB w="19050" cap="flat" cmpd="sng">
                      <a:solidFill>
                        <a:schemeClr val="lt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4" name="Google Shape;96;p18">
            <a:extLst>
              <a:ext uri="{FF2B5EF4-FFF2-40B4-BE49-F238E27FC236}">
                <a16:creationId xmlns:a16="http://schemas.microsoft.com/office/drawing/2014/main" id="{F9DEA0BA-22EB-A079-735B-C3AEFA9ABFAC}"/>
              </a:ext>
            </a:extLst>
          </p:cNvPr>
          <p:cNvPicPr preferRelativeResize="0"/>
          <p:nvPr/>
        </p:nvPicPr>
        <p:blipFill>
          <a:blip r:embed="rId3">
            <a:alphaModFix/>
          </a:blip>
          <a:stretch>
            <a:fillRect/>
          </a:stretch>
        </p:blipFill>
        <p:spPr>
          <a:xfrm>
            <a:off x="3565650" y="3534225"/>
            <a:ext cx="2035000" cy="759325"/>
          </a:xfrm>
          <a:prstGeom prst="rect">
            <a:avLst/>
          </a:prstGeom>
          <a:noFill/>
          <a:ln>
            <a:noFill/>
          </a:ln>
        </p:spPr>
      </p:pic>
      <p:pic>
        <p:nvPicPr>
          <p:cNvPr id="5" name="Google Shape;97;p18">
            <a:extLst>
              <a:ext uri="{FF2B5EF4-FFF2-40B4-BE49-F238E27FC236}">
                <a16:creationId xmlns:a16="http://schemas.microsoft.com/office/drawing/2014/main" id="{D9B6A265-DD39-162E-76FA-015623B4FA38}"/>
              </a:ext>
            </a:extLst>
          </p:cNvPr>
          <p:cNvPicPr preferRelativeResize="0"/>
          <p:nvPr/>
        </p:nvPicPr>
        <p:blipFill>
          <a:blip r:embed="rId4">
            <a:alphaModFix/>
          </a:blip>
          <a:stretch>
            <a:fillRect/>
          </a:stretch>
        </p:blipFill>
        <p:spPr>
          <a:xfrm>
            <a:off x="6695975" y="3308475"/>
            <a:ext cx="1283366" cy="1758825"/>
          </a:xfrm>
          <a:prstGeom prst="rect">
            <a:avLst/>
          </a:prstGeom>
          <a:noFill/>
          <a:ln>
            <a:noFill/>
          </a:ln>
        </p:spPr>
      </p:pic>
    </p:spTree>
    <p:extLst>
      <p:ext uri="{BB962C8B-B14F-4D97-AF65-F5344CB8AC3E}">
        <p14:creationId xmlns:p14="http://schemas.microsoft.com/office/powerpoint/2010/main" val="3359299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7;p1">
            <a:extLst>
              <a:ext uri="{FF2B5EF4-FFF2-40B4-BE49-F238E27FC236}">
                <a16:creationId xmlns:a16="http://schemas.microsoft.com/office/drawing/2014/main" id="{376CC322-0A96-64A9-E718-1CD21A54BDCD}"/>
              </a:ext>
            </a:extLst>
          </p:cNvPr>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102;p19">
            <a:extLst>
              <a:ext uri="{FF2B5EF4-FFF2-40B4-BE49-F238E27FC236}">
                <a16:creationId xmlns:a16="http://schemas.microsoft.com/office/drawing/2014/main" id="{490EA863-D06B-EB46-7D93-2B7F993951EE}"/>
              </a:ext>
            </a:extLst>
          </p:cNvPr>
          <p:cNvSpPr txBox="1"/>
          <p:nvPr/>
        </p:nvSpPr>
        <p:spPr>
          <a:xfrm>
            <a:off x="355200" y="125975"/>
            <a:ext cx="7659900" cy="631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GB" sz="2900" b="1">
                <a:solidFill>
                  <a:srgbClr val="676B9A"/>
                </a:solidFill>
                <a:highlight>
                  <a:srgbClr val="F9F2D9"/>
                </a:highlight>
                <a:latin typeface="Rubik"/>
                <a:ea typeface="Rubik"/>
                <a:cs typeface="Rubik"/>
                <a:sym typeface="Rubik"/>
              </a:rPr>
              <a:t>MATRIX &amp; CASE STUDY</a:t>
            </a:r>
            <a:endParaRPr sz="6400">
              <a:solidFill>
                <a:srgbClr val="676B9A"/>
              </a:solidFill>
              <a:latin typeface="Rubik Medium"/>
              <a:ea typeface="Rubik Medium"/>
              <a:cs typeface="Rubik Medium"/>
              <a:sym typeface="Rubik Medium"/>
            </a:endParaRPr>
          </a:p>
        </p:txBody>
      </p:sp>
      <p:pic>
        <p:nvPicPr>
          <p:cNvPr id="4" name="Google Shape;103;p19">
            <a:extLst>
              <a:ext uri="{FF2B5EF4-FFF2-40B4-BE49-F238E27FC236}">
                <a16:creationId xmlns:a16="http://schemas.microsoft.com/office/drawing/2014/main" id="{591E4C78-E73B-610E-FA01-097262994D80}"/>
              </a:ext>
            </a:extLst>
          </p:cNvPr>
          <p:cNvPicPr preferRelativeResize="0"/>
          <p:nvPr/>
        </p:nvPicPr>
        <p:blipFill>
          <a:blip r:embed="rId2">
            <a:alphaModFix/>
          </a:blip>
          <a:stretch>
            <a:fillRect/>
          </a:stretch>
        </p:blipFill>
        <p:spPr>
          <a:xfrm>
            <a:off x="430725" y="757175"/>
            <a:ext cx="6527473" cy="4312349"/>
          </a:xfrm>
          <a:prstGeom prst="rect">
            <a:avLst/>
          </a:prstGeom>
          <a:noFill/>
          <a:ln>
            <a:noFill/>
          </a:ln>
        </p:spPr>
      </p:pic>
      <p:sp>
        <p:nvSpPr>
          <p:cNvPr id="5" name="Google Shape;104;p19">
            <a:extLst>
              <a:ext uri="{FF2B5EF4-FFF2-40B4-BE49-F238E27FC236}">
                <a16:creationId xmlns:a16="http://schemas.microsoft.com/office/drawing/2014/main" id="{2E363A81-E3D5-D6E0-7737-EC6B53E8503A}"/>
              </a:ext>
            </a:extLst>
          </p:cNvPr>
          <p:cNvSpPr txBox="1"/>
          <p:nvPr/>
        </p:nvSpPr>
        <p:spPr>
          <a:xfrm>
            <a:off x="7236525" y="4297400"/>
            <a:ext cx="1848000" cy="478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1500" u="sng">
                <a:solidFill>
                  <a:schemeClr val="hlink"/>
                </a:solidFill>
                <a:latin typeface="Rubik Medium"/>
                <a:ea typeface="Rubik Medium"/>
                <a:cs typeface="Rubik Medium"/>
                <a:sym typeface="Rubik Medium"/>
                <a:hlinkClick r:id="rId3"/>
              </a:rPr>
              <a:t>ADDITIONAL INFORMATION</a:t>
            </a:r>
            <a:endParaRPr sz="1500">
              <a:solidFill>
                <a:schemeClr val="dk2"/>
              </a:solidFill>
              <a:latin typeface="Rubik Medium"/>
              <a:ea typeface="Rubik Medium"/>
              <a:cs typeface="Rubik Medium"/>
              <a:sym typeface="Rubik Medium"/>
            </a:endParaRPr>
          </a:p>
        </p:txBody>
      </p:sp>
    </p:spTree>
    <p:extLst>
      <p:ext uri="{BB962C8B-B14F-4D97-AF65-F5344CB8AC3E}">
        <p14:creationId xmlns:p14="http://schemas.microsoft.com/office/powerpoint/2010/main" val="3037628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5DC92-C5C7-40CD-9F06-0D518BE9DA23}"/>
            </a:ext>
          </a:extLst>
        </p:cNvPr>
        <p:cNvGrpSpPr/>
        <p:nvPr/>
      </p:nvGrpSpPr>
      <p:grpSpPr>
        <a:xfrm>
          <a:off x="0" y="0"/>
          <a:ext cx="0" cy="0"/>
          <a:chOff x="0" y="0"/>
          <a:chExt cx="0" cy="0"/>
        </a:xfrm>
      </p:grpSpPr>
      <p:sp>
        <p:nvSpPr>
          <p:cNvPr id="2" name="Google Shape;57;p1">
            <a:extLst>
              <a:ext uri="{FF2B5EF4-FFF2-40B4-BE49-F238E27FC236}">
                <a16:creationId xmlns:a16="http://schemas.microsoft.com/office/drawing/2014/main" id="{8254B1CC-9A63-5DD4-E993-3B70BB8290E4}"/>
              </a:ext>
            </a:extLst>
          </p:cNvPr>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55;p1">
            <a:extLst>
              <a:ext uri="{FF2B5EF4-FFF2-40B4-BE49-F238E27FC236}">
                <a16:creationId xmlns:a16="http://schemas.microsoft.com/office/drawing/2014/main" id="{2B1083A6-ABC6-D6A2-3B73-47AB347CDC5A}"/>
              </a:ext>
            </a:extLst>
          </p:cNvPr>
          <p:cNvSpPr txBox="1"/>
          <p:nvPr/>
        </p:nvSpPr>
        <p:spPr>
          <a:xfrm>
            <a:off x="521118" y="557388"/>
            <a:ext cx="7821603" cy="3539400"/>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2900"/>
              <a:buFont typeface="Arial"/>
              <a:buNone/>
            </a:pPr>
            <a:r>
              <a:rPr lang="nl-BE" sz="2900" b="0" i="0" u="none" strike="noStrike" cap="none" dirty="0">
                <a:solidFill>
                  <a:srgbClr val="0B525F"/>
                </a:solidFill>
                <a:latin typeface="Rubik Medium"/>
                <a:ea typeface="Rubik Medium"/>
                <a:cs typeface="Rubik Medium"/>
                <a:sym typeface="Rubik Medium"/>
              </a:rPr>
              <a:t>Round of the table</a:t>
            </a:r>
          </a:p>
          <a:p>
            <a:pPr marR="0" lvl="0" algn="just" rtl="0">
              <a:lnSpc>
                <a:spcPct val="100000"/>
              </a:lnSpc>
              <a:spcBef>
                <a:spcPts val="0"/>
              </a:spcBef>
              <a:spcAft>
                <a:spcPts val="0"/>
              </a:spcAft>
              <a:buClr>
                <a:srgbClr val="000000"/>
              </a:buClr>
              <a:buSzPts val="2900"/>
            </a:pPr>
            <a:endParaRPr lang="nl-BE" sz="1600" dirty="0">
              <a:solidFill>
                <a:srgbClr val="0B525F"/>
              </a:solidFill>
              <a:latin typeface="Rubik Light" panose="02000604000000020004" pitchFamily="2" charset="-79"/>
              <a:ea typeface="Rubik Medium"/>
              <a:cs typeface="Rubik Light" panose="02000604000000020004" pitchFamily="2" charset="-79"/>
              <a:sym typeface="Rubik Medium"/>
            </a:endParaRPr>
          </a:p>
          <a:p>
            <a:pPr marR="0" lvl="0" algn="just" rtl="0">
              <a:lnSpc>
                <a:spcPct val="100000"/>
              </a:lnSpc>
              <a:spcBef>
                <a:spcPts val="0"/>
              </a:spcBef>
              <a:spcAft>
                <a:spcPts val="0"/>
              </a:spcAft>
              <a:buClr>
                <a:srgbClr val="000000"/>
              </a:buClr>
              <a:buSzPts val="2900"/>
            </a:pPr>
            <a:r>
              <a:rPr lang="nl-BE" sz="1600" dirty="0">
                <a:solidFill>
                  <a:srgbClr val="0B525F"/>
                </a:solidFill>
                <a:latin typeface="Rubik Light" panose="02000604000000020004" pitchFamily="2" charset="-79"/>
                <a:ea typeface="Rubik Medium"/>
                <a:cs typeface="Rubik Light" panose="02000604000000020004" pitchFamily="2" charset="-79"/>
                <a:sym typeface="Rubik Medium"/>
              </a:rPr>
              <a:t>Who are you? </a:t>
            </a:r>
            <a:r>
              <a:rPr lang="nl-BE" sz="1600" u="none" strike="noStrike" cap="none" dirty="0">
                <a:solidFill>
                  <a:srgbClr val="0B525F"/>
                </a:solidFill>
                <a:latin typeface="Rubik Light" panose="02000604000000020004" pitchFamily="2" charset="-79"/>
                <a:ea typeface="Rubik Medium"/>
                <a:cs typeface="Rubik Light" panose="02000604000000020004" pitchFamily="2" charset="-79"/>
                <a:sym typeface="Rubik Medium"/>
              </a:rPr>
              <a:t>What is your affiliation? </a:t>
            </a:r>
          </a:p>
          <a:p>
            <a:pPr marR="0" lvl="0" algn="just" rtl="0">
              <a:lnSpc>
                <a:spcPct val="100000"/>
              </a:lnSpc>
              <a:spcBef>
                <a:spcPts val="0"/>
              </a:spcBef>
              <a:spcAft>
                <a:spcPts val="0"/>
              </a:spcAft>
              <a:buClr>
                <a:srgbClr val="000000"/>
              </a:buClr>
              <a:buSzPts val="2900"/>
            </a:pPr>
            <a:endParaRPr lang="nl-BE" sz="1600" dirty="0">
              <a:solidFill>
                <a:srgbClr val="0B525F"/>
              </a:solidFill>
              <a:latin typeface="Rubik Light" panose="02000604000000020004" pitchFamily="2" charset="-79"/>
              <a:ea typeface="Rubik Medium"/>
              <a:cs typeface="Rubik Light" panose="02000604000000020004" pitchFamily="2" charset="-79"/>
              <a:sym typeface="Rubik Medium"/>
            </a:endParaRPr>
          </a:p>
          <a:p>
            <a:pPr marR="0" lvl="0" algn="just" rtl="0">
              <a:lnSpc>
                <a:spcPct val="100000"/>
              </a:lnSpc>
              <a:spcBef>
                <a:spcPts val="0"/>
              </a:spcBef>
              <a:spcAft>
                <a:spcPts val="0"/>
              </a:spcAft>
              <a:buClr>
                <a:srgbClr val="000000"/>
              </a:buClr>
              <a:buSzPts val="2900"/>
            </a:pPr>
            <a:r>
              <a:rPr lang="nl-BE" sz="1600" dirty="0">
                <a:solidFill>
                  <a:srgbClr val="0B525F"/>
                </a:solidFill>
                <a:latin typeface="Rubik Light" panose="02000604000000020004" pitchFamily="2" charset="-79"/>
                <a:ea typeface="Rubik Medium"/>
                <a:cs typeface="Rubik Light" panose="02000604000000020004" pitchFamily="2" charset="-79"/>
                <a:sym typeface="Rubik Medium"/>
              </a:rPr>
              <a:t>What is your connection to CIDOC?</a:t>
            </a:r>
          </a:p>
          <a:p>
            <a:pPr marR="0" lvl="0" algn="just" rtl="0">
              <a:lnSpc>
                <a:spcPct val="100000"/>
              </a:lnSpc>
              <a:spcBef>
                <a:spcPts val="0"/>
              </a:spcBef>
              <a:spcAft>
                <a:spcPts val="0"/>
              </a:spcAft>
              <a:buClr>
                <a:srgbClr val="000000"/>
              </a:buClr>
              <a:buSzPts val="2900"/>
            </a:pPr>
            <a:endParaRPr lang="nl-BE" sz="1600" dirty="0">
              <a:solidFill>
                <a:srgbClr val="0B525F"/>
              </a:solidFill>
              <a:latin typeface="Rubik Light" panose="02000604000000020004" pitchFamily="2" charset="-79"/>
              <a:ea typeface="Rubik Medium"/>
              <a:cs typeface="Rubik Light" panose="02000604000000020004" pitchFamily="2" charset="-79"/>
              <a:sym typeface="Rubik Medium"/>
            </a:endParaRPr>
          </a:p>
          <a:p>
            <a:pPr marR="0" lvl="0" algn="just" rtl="0">
              <a:lnSpc>
                <a:spcPct val="100000"/>
              </a:lnSpc>
              <a:spcBef>
                <a:spcPts val="0"/>
              </a:spcBef>
              <a:spcAft>
                <a:spcPts val="0"/>
              </a:spcAft>
              <a:buClr>
                <a:srgbClr val="000000"/>
              </a:buClr>
              <a:buSzPts val="2900"/>
            </a:pPr>
            <a:r>
              <a:rPr lang="nl-BE" sz="1600" dirty="0">
                <a:solidFill>
                  <a:srgbClr val="0B525F"/>
                </a:solidFill>
                <a:latin typeface="Rubik Light" panose="02000604000000020004" pitchFamily="2" charset="-79"/>
                <a:ea typeface="Rubik Medium"/>
                <a:cs typeface="Rubik Light" panose="02000604000000020004" pitchFamily="2" charset="-79"/>
                <a:sym typeface="Rubik Medium"/>
              </a:rPr>
              <a:t>What is your connection to intangible cultural heritage?</a:t>
            </a:r>
          </a:p>
          <a:p>
            <a:pPr marR="0" lvl="0" algn="just" rtl="0">
              <a:lnSpc>
                <a:spcPct val="100000"/>
              </a:lnSpc>
              <a:spcBef>
                <a:spcPts val="0"/>
              </a:spcBef>
              <a:spcAft>
                <a:spcPts val="0"/>
              </a:spcAft>
              <a:buClr>
                <a:srgbClr val="000000"/>
              </a:buClr>
              <a:buSzPts val="2900"/>
            </a:pPr>
            <a:endParaRPr lang="nl-BE" sz="1600" dirty="0">
              <a:solidFill>
                <a:srgbClr val="0B525F"/>
              </a:solidFill>
              <a:latin typeface="Rubik Light" panose="02000604000000020004" pitchFamily="2" charset="-79"/>
              <a:ea typeface="Rubik Medium"/>
              <a:cs typeface="Rubik Light" panose="02000604000000020004" pitchFamily="2" charset="-79"/>
              <a:sym typeface="Rubik Medium"/>
            </a:endParaRPr>
          </a:p>
          <a:p>
            <a:pPr marR="0" lvl="0" algn="just" rtl="0">
              <a:lnSpc>
                <a:spcPct val="100000"/>
              </a:lnSpc>
              <a:spcBef>
                <a:spcPts val="0"/>
              </a:spcBef>
              <a:spcAft>
                <a:spcPts val="0"/>
              </a:spcAft>
              <a:buClr>
                <a:srgbClr val="000000"/>
              </a:buClr>
              <a:buSzPts val="2900"/>
            </a:pPr>
            <a:r>
              <a:rPr lang="nl-BE" sz="1600" dirty="0">
                <a:solidFill>
                  <a:srgbClr val="0B525F"/>
                </a:solidFill>
                <a:latin typeface="Rubik Light" panose="02000604000000020004" pitchFamily="2" charset="-79"/>
                <a:ea typeface="Rubik Medium"/>
                <a:cs typeface="Rubik Light" panose="02000604000000020004" pitchFamily="2" charset="-79"/>
                <a:sym typeface="Rubik Medium"/>
              </a:rPr>
              <a:t>What is your connection to museum collection’s management?</a:t>
            </a:r>
          </a:p>
          <a:p>
            <a:pPr marR="0" lvl="0" algn="just" rtl="0">
              <a:lnSpc>
                <a:spcPct val="100000"/>
              </a:lnSpc>
              <a:spcBef>
                <a:spcPts val="0"/>
              </a:spcBef>
              <a:spcAft>
                <a:spcPts val="0"/>
              </a:spcAft>
              <a:buClr>
                <a:srgbClr val="000000"/>
              </a:buClr>
              <a:buSzPts val="2900"/>
            </a:pPr>
            <a:endParaRPr lang="nl-BE" sz="1600" dirty="0">
              <a:solidFill>
                <a:srgbClr val="0B525F"/>
              </a:solidFill>
              <a:latin typeface="Rubik Light" panose="02000604000000020004" pitchFamily="2" charset="-79"/>
              <a:ea typeface="Rubik Medium"/>
              <a:cs typeface="Rubik Light" panose="02000604000000020004" pitchFamily="2" charset="-79"/>
              <a:sym typeface="Rubik Medium"/>
            </a:endParaRPr>
          </a:p>
          <a:p>
            <a:pPr marR="0" lvl="0" algn="just" rtl="0">
              <a:lnSpc>
                <a:spcPct val="100000"/>
              </a:lnSpc>
              <a:spcBef>
                <a:spcPts val="0"/>
              </a:spcBef>
              <a:spcAft>
                <a:spcPts val="0"/>
              </a:spcAft>
              <a:buClr>
                <a:srgbClr val="000000"/>
              </a:buClr>
              <a:buSzPts val="2900"/>
            </a:pPr>
            <a:r>
              <a:rPr lang="nl-BE" sz="1600" i="1" dirty="0">
                <a:solidFill>
                  <a:srgbClr val="0B525F"/>
                </a:solidFill>
                <a:latin typeface="Rubik Light" panose="02000604000000020004" pitchFamily="2" charset="-79"/>
                <a:ea typeface="Rubik Medium"/>
                <a:cs typeface="Rubik Light" panose="02000604000000020004" pitchFamily="2" charset="-79"/>
                <a:sym typeface="Rubik Medium"/>
              </a:rPr>
              <a:t>Did you have the time to review the documents that were provided? </a:t>
            </a:r>
          </a:p>
          <a:p>
            <a:pPr marL="457200" marR="0" lvl="0" indent="-457200" algn="just" rtl="0">
              <a:lnSpc>
                <a:spcPct val="100000"/>
              </a:lnSpc>
              <a:spcBef>
                <a:spcPts val="0"/>
              </a:spcBef>
              <a:spcAft>
                <a:spcPts val="0"/>
              </a:spcAft>
              <a:buClr>
                <a:srgbClr val="000000"/>
              </a:buClr>
              <a:buSzPts val="2900"/>
              <a:buFontTx/>
              <a:buChar char="-"/>
            </a:pPr>
            <a:endParaRPr lang="nl-BE" sz="2900" b="0" i="0" u="none" strike="noStrike" cap="none" dirty="0">
              <a:solidFill>
                <a:srgbClr val="0B525F"/>
              </a:solidFill>
              <a:latin typeface="Rubik Medium"/>
              <a:ea typeface="Rubik Medium"/>
              <a:cs typeface="Rubik Medium"/>
              <a:sym typeface="Rubik Medium"/>
            </a:endParaRPr>
          </a:p>
        </p:txBody>
      </p:sp>
    </p:spTree>
    <p:extLst>
      <p:ext uri="{BB962C8B-B14F-4D97-AF65-F5344CB8AC3E}">
        <p14:creationId xmlns:p14="http://schemas.microsoft.com/office/powerpoint/2010/main" val="3028667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7;p1">
            <a:extLst>
              <a:ext uri="{FF2B5EF4-FFF2-40B4-BE49-F238E27FC236}">
                <a16:creationId xmlns:a16="http://schemas.microsoft.com/office/drawing/2014/main" id="{7A96647E-C792-3EBE-A0B7-A662DE8ECDFC}"/>
              </a:ext>
            </a:extLst>
          </p:cNvPr>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aphicFrame>
        <p:nvGraphicFramePr>
          <p:cNvPr id="6" name="Google Shape;109;p20">
            <a:extLst>
              <a:ext uri="{FF2B5EF4-FFF2-40B4-BE49-F238E27FC236}">
                <a16:creationId xmlns:a16="http://schemas.microsoft.com/office/drawing/2014/main" id="{F6EF312E-A3C6-24CB-FE0C-67FBC74B6AA9}"/>
              </a:ext>
            </a:extLst>
          </p:cNvPr>
          <p:cNvGraphicFramePr/>
          <p:nvPr/>
        </p:nvGraphicFramePr>
        <p:xfrm>
          <a:off x="990200" y="1017388"/>
          <a:ext cx="4465750" cy="3352650"/>
        </p:xfrm>
        <a:graphic>
          <a:graphicData uri="http://schemas.openxmlformats.org/drawingml/2006/table">
            <a:tbl>
              <a:tblPr>
                <a:noFill/>
              </a:tblPr>
              <a:tblGrid>
                <a:gridCol w="4465750">
                  <a:extLst>
                    <a:ext uri="{9D8B030D-6E8A-4147-A177-3AD203B41FA5}">
                      <a16:colId xmlns:a16="http://schemas.microsoft.com/office/drawing/2014/main" val="20000"/>
                    </a:ext>
                  </a:extLst>
                </a:gridCol>
              </a:tblGrid>
              <a:tr h="381000">
                <a:tc>
                  <a:txBody>
                    <a:bodyPr/>
                    <a:lstStyle/>
                    <a:p>
                      <a:pPr marL="0" lvl="0" indent="0" algn="ctr" rtl="0">
                        <a:spcBef>
                          <a:spcPts val="0"/>
                        </a:spcBef>
                        <a:spcAft>
                          <a:spcPts val="0"/>
                        </a:spcAft>
                        <a:buNone/>
                      </a:pPr>
                      <a:r>
                        <a:rPr lang="en-GB" sz="1600">
                          <a:solidFill>
                            <a:srgbClr val="676B9A"/>
                          </a:solidFill>
                          <a:latin typeface="Rubik Black"/>
                          <a:ea typeface="Rubik Black"/>
                          <a:cs typeface="Rubik Black"/>
                          <a:sym typeface="Rubik Black"/>
                        </a:rPr>
                        <a:t>REGISTRATION FORM</a:t>
                      </a:r>
                      <a:endParaRPr sz="1600">
                        <a:solidFill>
                          <a:srgbClr val="676B9A"/>
                        </a:solidFill>
                        <a:latin typeface="Rubik Black"/>
                        <a:ea typeface="Rubik Black"/>
                        <a:cs typeface="Rubik Black"/>
                        <a:sym typeface="Rubik Black"/>
                      </a:endParaRPr>
                    </a:p>
                    <a:p>
                      <a:pPr marL="457200" lvl="0" indent="-330200" algn="ctr" rtl="0">
                        <a:spcBef>
                          <a:spcPts val="0"/>
                        </a:spcBef>
                        <a:spcAft>
                          <a:spcPts val="0"/>
                        </a:spcAft>
                        <a:buClr>
                          <a:srgbClr val="676B9A"/>
                        </a:buClr>
                        <a:buSzPts val="1600"/>
                        <a:buFont typeface="Rubik"/>
                        <a:buChar char="-"/>
                      </a:pPr>
                      <a:r>
                        <a:rPr lang="en-GB" sz="1600">
                          <a:solidFill>
                            <a:srgbClr val="676B9A"/>
                          </a:solidFill>
                          <a:latin typeface="Rubik"/>
                          <a:ea typeface="Rubik"/>
                          <a:cs typeface="Rubik"/>
                          <a:sym typeface="Rubik"/>
                        </a:rPr>
                        <a:t>pURI &amp; opt out</a:t>
                      </a:r>
                      <a:endParaRPr sz="1600">
                        <a:solidFill>
                          <a:srgbClr val="676B9A"/>
                        </a:solidFill>
                        <a:latin typeface="Rubik"/>
                        <a:ea typeface="Rubik"/>
                        <a:cs typeface="Rubik"/>
                        <a:sym typeface="Rubik"/>
                      </a:endParaRPr>
                    </a:p>
                  </a:txBody>
                  <a:tcPr marL="91425" marR="91425" marT="91425" marB="91425">
                    <a:lnL w="19050" cap="flat" cmpd="sng">
                      <a:solidFill>
                        <a:srgbClr val="7FB9C2"/>
                      </a:solidFill>
                      <a:prstDash val="solid"/>
                      <a:round/>
                      <a:headEnd type="none" w="sm" len="sm"/>
                      <a:tailEnd type="none" w="sm" len="sm"/>
                    </a:lnL>
                    <a:lnR w="19050" cap="flat" cmpd="sng">
                      <a:solidFill>
                        <a:srgbClr val="7FB9C2"/>
                      </a:solidFill>
                      <a:prstDash val="solid"/>
                      <a:round/>
                      <a:headEnd type="none" w="sm" len="sm"/>
                      <a:tailEnd type="none" w="sm" len="sm"/>
                    </a:lnR>
                    <a:lnT w="19050" cap="flat" cmpd="sng">
                      <a:solidFill>
                        <a:srgbClr val="7FB9C2"/>
                      </a:solidFill>
                      <a:prstDash val="solid"/>
                      <a:round/>
                      <a:headEnd type="none" w="sm" len="sm"/>
                      <a:tailEnd type="none" w="sm" len="sm"/>
                    </a:lnT>
                    <a:lnB w="19050" cap="flat" cmpd="sng">
                      <a:solidFill>
                        <a:srgbClr val="7FB9C2"/>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ctr" rtl="0">
                        <a:spcBef>
                          <a:spcPts val="0"/>
                        </a:spcBef>
                        <a:spcAft>
                          <a:spcPts val="0"/>
                        </a:spcAft>
                        <a:buClr>
                          <a:schemeClr val="dk1"/>
                        </a:buClr>
                        <a:buSzPts val="1100"/>
                        <a:buFont typeface="Arial"/>
                        <a:buNone/>
                      </a:pPr>
                      <a:r>
                        <a:rPr lang="en-GB" sz="1600">
                          <a:solidFill>
                            <a:srgbClr val="676B9A"/>
                          </a:solidFill>
                          <a:latin typeface="Rubik Black"/>
                          <a:ea typeface="Rubik Black"/>
                          <a:cs typeface="Rubik Black"/>
                          <a:sym typeface="Rubik Black"/>
                        </a:rPr>
                        <a:t>TERMS OF USE AND PRIVACY POLICY</a:t>
                      </a:r>
                      <a:endParaRPr sz="1600">
                        <a:solidFill>
                          <a:srgbClr val="676B9A"/>
                        </a:solidFill>
                        <a:latin typeface="Rubik"/>
                        <a:ea typeface="Rubik"/>
                        <a:cs typeface="Rubik"/>
                        <a:sym typeface="Rubik"/>
                      </a:endParaRPr>
                    </a:p>
                  </a:txBody>
                  <a:tcPr marL="91425" marR="91425" marT="91425" marB="91425">
                    <a:lnL w="19050" cap="flat" cmpd="sng">
                      <a:solidFill>
                        <a:srgbClr val="7FB9C2"/>
                      </a:solidFill>
                      <a:prstDash val="solid"/>
                      <a:round/>
                      <a:headEnd type="none" w="sm" len="sm"/>
                      <a:tailEnd type="none" w="sm" len="sm"/>
                    </a:lnL>
                    <a:lnR w="19050" cap="flat" cmpd="sng">
                      <a:solidFill>
                        <a:srgbClr val="7FB9C2"/>
                      </a:solidFill>
                      <a:prstDash val="solid"/>
                      <a:round/>
                      <a:headEnd type="none" w="sm" len="sm"/>
                      <a:tailEnd type="none" w="sm" len="sm"/>
                    </a:lnR>
                    <a:lnT w="19050" cap="flat" cmpd="sng">
                      <a:solidFill>
                        <a:srgbClr val="7FB9C2"/>
                      </a:solidFill>
                      <a:prstDash val="solid"/>
                      <a:round/>
                      <a:headEnd type="none" w="sm" len="sm"/>
                      <a:tailEnd type="none" w="sm" len="sm"/>
                    </a:lnT>
                    <a:lnB w="19050" cap="flat" cmpd="sng">
                      <a:solidFill>
                        <a:srgbClr val="7FB9C2"/>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ctr" rtl="0">
                        <a:spcBef>
                          <a:spcPts val="0"/>
                        </a:spcBef>
                        <a:spcAft>
                          <a:spcPts val="0"/>
                        </a:spcAft>
                        <a:buClr>
                          <a:schemeClr val="dk1"/>
                        </a:buClr>
                        <a:buSzPts val="1100"/>
                        <a:buFont typeface="Arial"/>
                        <a:buNone/>
                      </a:pPr>
                      <a:r>
                        <a:rPr lang="en-GB" sz="1600">
                          <a:solidFill>
                            <a:srgbClr val="676B9A"/>
                          </a:solidFill>
                          <a:latin typeface="Rubik Black"/>
                          <a:ea typeface="Rubik Black"/>
                          <a:cs typeface="Rubik Black"/>
                          <a:sym typeface="Rubik Black"/>
                        </a:rPr>
                        <a:t>DATA MODEL</a:t>
                      </a:r>
                      <a:endParaRPr sz="1600">
                        <a:solidFill>
                          <a:srgbClr val="676B9A"/>
                        </a:solidFill>
                        <a:latin typeface="Rubik"/>
                        <a:ea typeface="Rubik"/>
                        <a:cs typeface="Rubik"/>
                        <a:sym typeface="Rubik"/>
                      </a:endParaRPr>
                    </a:p>
                  </a:txBody>
                  <a:tcPr marL="91425" marR="91425" marT="91425" marB="91425">
                    <a:lnL w="19050" cap="flat" cmpd="sng">
                      <a:solidFill>
                        <a:srgbClr val="7FB9C2"/>
                      </a:solidFill>
                      <a:prstDash val="solid"/>
                      <a:round/>
                      <a:headEnd type="none" w="sm" len="sm"/>
                      <a:tailEnd type="none" w="sm" len="sm"/>
                    </a:lnL>
                    <a:lnR w="19050" cap="flat" cmpd="sng">
                      <a:solidFill>
                        <a:srgbClr val="7FB9C2"/>
                      </a:solidFill>
                      <a:prstDash val="solid"/>
                      <a:round/>
                      <a:headEnd type="none" w="sm" len="sm"/>
                      <a:tailEnd type="none" w="sm" len="sm"/>
                    </a:lnR>
                    <a:lnT w="19050" cap="flat" cmpd="sng">
                      <a:solidFill>
                        <a:srgbClr val="7FB9C2"/>
                      </a:solidFill>
                      <a:prstDash val="solid"/>
                      <a:round/>
                      <a:headEnd type="none" w="sm" len="sm"/>
                      <a:tailEnd type="none" w="sm" len="sm"/>
                    </a:lnT>
                    <a:lnB w="19050" cap="flat" cmpd="sng">
                      <a:solidFill>
                        <a:srgbClr val="7FB9C2"/>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ctr" rtl="0">
                        <a:spcBef>
                          <a:spcPts val="0"/>
                        </a:spcBef>
                        <a:spcAft>
                          <a:spcPts val="0"/>
                        </a:spcAft>
                        <a:buClr>
                          <a:schemeClr val="dk1"/>
                        </a:buClr>
                        <a:buSzPts val="1100"/>
                        <a:buFont typeface="Arial"/>
                        <a:buNone/>
                      </a:pPr>
                      <a:r>
                        <a:rPr lang="en-GB" sz="1600">
                          <a:solidFill>
                            <a:srgbClr val="676B9A"/>
                          </a:solidFill>
                          <a:latin typeface="Rubik Black"/>
                          <a:ea typeface="Rubik Black"/>
                          <a:cs typeface="Rubik Black"/>
                          <a:sym typeface="Rubik Black"/>
                        </a:rPr>
                        <a:t>UX AND BACK END DEVELOPMENTS</a:t>
                      </a:r>
                      <a:endParaRPr sz="1600">
                        <a:solidFill>
                          <a:srgbClr val="676B9A"/>
                        </a:solidFill>
                        <a:latin typeface="Rubik"/>
                        <a:ea typeface="Rubik"/>
                        <a:cs typeface="Rubik"/>
                        <a:sym typeface="Rubik"/>
                      </a:endParaRPr>
                    </a:p>
                  </a:txBody>
                  <a:tcPr marL="91425" marR="91425" marT="91425" marB="91425">
                    <a:lnL w="19050" cap="flat" cmpd="sng">
                      <a:solidFill>
                        <a:srgbClr val="7FB9C2"/>
                      </a:solidFill>
                      <a:prstDash val="solid"/>
                      <a:round/>
                      <a:headEnd type="none" w="sm" len="sm"/>
                      <a:tailEnd type="none" w="sm" len="sm"/>
                    </a:lnL>
                    <a:lnR w="19050" cap="flat" cmpd="sng">
                      <a:solidFill>
                        <a:srgbClr val="7FB9C2"/>
                      </a:solidFill>
                      <a:prstDash val="solid"/>
                      <a:round/>
                      <a:headEnd type="none" w="sm" len="sm"/>
                      <a:tailEnd type="none" w="sm" len="sm"/>
                    </a:lnR>
                    <a:lnT w="19050" cap="flat" cmpd="sng">
                      <a:solidFill>
                        <a:srgbClr val="7FB9C2"/>
                      </a:solidFill>
                      <a:prstDash val="solid"/>
                      <a:round/>
                      <a:headEnd type="none" w="sm" len="sm"/>
                      <a:tailEnd type="none" w="sm" len="sm"/>
                    </a:lnT>
                    <a:lnB w="19050" cap="flat" cmpd="sng">
                      <a:solidFill>
                        <a:srgbClr val="7FB9C2"/>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ctr" rtl="0">
                        <a:spcBef>
                          <a:spcPts val="0"/>
                        </a:spcBef>
                        <a:spcAft>
                          <a:spcPts val="0"/>
                        </a:spcAft>
                        <a:buNone/>
                      </a:pPr>
                      <a:r>
                        <a:rPr lang="en-GB" sz="1600">
                          <a:solidFill>
                            <a:srgbClr val="676B9A"/>
                          </a:solidFill>
                          <a:latin typeface="Rubik Black"/>
                          <a:ea typeface="Rubik Black"/>
                          <a:cs typeface="Rubik Black"/>
                          <a:sym typeface="Rubik Black"/>
                        </a:rPr>
                        <a:t>LEGAL AND ETHICAL ASPECTS OF REUSING DATA</a:t>
                      </a:r>
                      <a:endParaRPr sz="1600">
                        <a:solidFill>
                          <a:srgbClr val="676B9A"/>
                        </a:solidFill>
                        <a:latin typeface="Rubik Black"/>
                        <a:ea typeface="Rubik Black"/>
                        <a:cs typeface="Rubik Black"/>
                        <a:sym typeface="Rubik Black"/>
                      </a:endParaRPr>
                    </a:p>
                    <a:p>
                      <a:pPr marL="457200" lvl="0" indent="-330200" algn="ctr" rtl="0">
                        <a:spcBef>
                          <a:spcPts val="0"/>
                        </a:spcBef>
                        <a:spcAft>
                          <a:spcPts val="0"/>
                        </a:spcAft>
                        <a:buClr>
                          <a:srgbClr val="676B9A"/>
                        </a:buClr>
                        <a:buSzPts val="1600"/>
                        <a:buFont typeface="Rubik"/>
                        <a:buChar char="-"/>
                      </a:pPr>
                      <a:r>
                        <a:rPr lang="en-GB" sz="1600">
                          <a:solidFill>
                            <a:srgbClr val="676B9A"/>
                          </a:solidFill>
                          <a:latin typeface="Rubik"/>
                          <a:ea typeface="Rubik"/>
                          <a:cs typeface="Rubik"/>
                          <a:sym typeface="Rubik"/>
                        </a:rPr>
                        <a:t>Creative commons</a:t>
                      </a:r>
                      <a:endParaRPr sz="1600">
                        <a:solidFill>
                          <a:srgbClr val="676B9A"/>
                        </a:solidFill>
                        <a:latin typeface="Rubik"/>
                        <a:ea typeface="Rubik"/>
                        <a:cs typeface="Rubik"/>
                        <a:sym typeface="Rubik"/>
                      </a:endParaRPr>
                    </a:p>
                    <a:p>
                      <a:pPr marL="457200" lvl="0" indent="-330200" algn="ctr" rtl="0">
                        <a:spcBef>
                          <a:spcPts val="0"/>
                        </a:spcBef>
                        <a:spcAft>
                          <a:spcPts val="0"/>
                        </a:spcAft>
                        <a:buClr>
                          <a:srgbClr val="676B9A"/>
                        </a:buClr>
                        <a:buSzPts val="1600"/>
                        <a:buFont typeface="Rubik"/>
                        <a:buChar char="-"/>
                      </a:pPr>
                      <a:r>
                        <a:rPr lang="en-GB" sz="1600">
                          <a:solidFill>
                            <a:srgbClr val="676B9A"/>
                          </a:solidFill>
                          <a:latin typeface="Rubik"/>
                          <a:ea typeface="Rubik"/>
                          <a:cs typeface="Rubik"/>
                          <a:sym typeface="Rubik"/>
                        </a:rPr>
                        <a:t>Traditional knowledge labels</a:t>
                      </a:r>
                      <a:endParaRPr sz="1600">
                        <a:solidFill>
                          <a:srgbClr val="676B9A"/>
                        </a:solidFill>
                        <a:latin typeface="Rubik"/>
                        <a:ea typeface="Rubik"/>
                        <a:cs typeface="Rubik"/>
                        <a:sym typeface="Rubik"/>
                      </a:endParaRPr>
                    </a:p>
                    <a:p>
                      <a:pPr marL="457200" lvl="0" indent="0" algn="ctr" rtl="0">
                        <a:spcBef>
                          <a:spcPts val="0"/>
                        </a:spcBef>
                        <a:spcAft>
                          <a:spcPts val="0"/>
                        </a:spcAft>
                        <a:buNone/>
                      </a:pPr>
                      <a:r>
                        <a:rPr lang="en-GB" sz="1600">
                          <a:solidFill>
                            <a:srgbClr val="676B9A"/>
                          </a:solidFill>
                          <a:latin typeface="Rubik"/>
                          <a:ea typeface="Rubik"/>
                          <a:cs typeface="Rubik"/>
                          <a:sym typeface="Rubik"/>
                        </a:rPr>
                        <a:t>→ dual licensing </a:t>
                      </a:r>
                      <a:endParaRPr sz="1600">
                        <a:solidFill>
                          <a:srgbClr val="676B9A"/>
                        </a:solidFill>
                        <a:latin typeface="Rubik"/>
                        <a:ea typeface="Rubik"/>
                        <a:cs typeface="Rubik"/>
                        <a:sym typeface="Rubik"/>
                      </a:endParaRPr>
                    </a:p>
                  </a:txBody>
                  <a:tcPr marL="91425" marR="91425" marT="91425" marB="91425">
                    <a:lnL w="19050" cap="flat" cmpd="sng">
                      <a:solidFill>
                        <a:srgbClr val="7FB9C2"/>
                      </a:solidFill>
                      <a:prstDash val="solid"/>
                      <a:round/>
                      <a:headEnd type="none" w="sm" len="sm"/>
                      <a:tailEnd type="none" w="sm" len="sm"/>
                    </a:lnL>
                    <a:lnR w="19050" cap="flat" cmpd="sng">
                      <a:solidFill>
                        <a:srgbClr val="7FB9C2"/>
                      </a:solidFill>
                      <a:prstDash val="solid"/>
                      <a:round/>
                      <a:headEnd type="none" w="sm" len="sm"/>
                      <a:tailEnd type="none" w="sm" len="sm"/>
                    </a:lnR>
                    <a:lnT w="19050" cap="flat" cmpd="sng">
                      <a:solidFill>
                        <a:srgbClr val="7FB9C2"/>
                      </a:solidFill>
                      <a:prstDash val="solid"/>
                      <a:round/>
                      <a:headEnd type="none" w="sm" len="sm"/>
                      <a:tailEnd type="none" w="sm" len="sm"/>
                    </a:lnT>
                    <a:lnB w="19050" cap="flat" cmpd="sng">
                      <a:solidFill>
                        <a:srgbClr val="7FB9C2"/>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7" name="Google Shape;110;p20">
            <a:extLst>
              <a:ext uri="{FF2B5EF4-FFF2-40B4-BE49-F238E27FC236}">
                <a16:creationId xmlns:a16="http://schemas.microsoft.com/office/drawing/2014/main" id="{48005883-AF26-1494-6DCE-0B2BF91CEA4C}"/>
              </a:ext>
            </a:extLst>
          </p:cNvPr>
          <p:cNvPicPr preferRelativeResize="0"/>
          <p:nvPr/>
        </p:nvPicPr>
        <p:blipFill>
          <a:blip r:embed="rId2">
            <a:alphaModFix/>
          </a:blip>
          <a:stretch>
            <a:fillRect/>
          </a:stretch>
        </p:blipFill>
        <p:spPr>
          <a:xfrm>
            <a:off x="6554125" y="532275"/>
            <a:ext cx="1944075" cy="555450"/>
          </a:xfrm>
          <a:prstGeom prst="rect">
            <a:avLst/>
          </a:prstGeom>
          <a:noFill/>
          <a:ln>
            <a:noFill/>
          </a:ln>
        </p:spPr>
      </p:pic>
      <p:pic>
        <p:nvPicPr>
          <p:cNvPr id="8" name="Google Shape;111;p20">
            <a:extLst>
              <a:ext uri="{FF2B5EF4-FFF2-40B4-BE49-F238E27FC236}">
                <a16:creationId xmlns:a16="http://schemas.microsoft.com/office/drawing/2014/main" id="{2D31A66E-96CD-C918-9892-E7CB8D314512}"/>
              </a:ext>
            </a:extLst>
          </p:cNvPr>
          <p:cNvPicPr preferRelativeResize="0"/>
          <p:nvPr/>
        </p:nvPicPr>
        <p:blipFill>
          <a:blip r:embed="rId3">
            <a:alphaModFix/>
          </a:blip>
          <a:stretch>
            <a:fillRect/>
          </a:stretch>
        </p:blipFill>
        <p:spPr>
          <a:xfrm>
            <a:off x="6502400" y="1146400"/>
            <a:ext cx="2052000" cy="953336"/>
          </a:xfrm>
          <a:prstGeom prst="rect">
            <a:avLst/>
          </a:prstGeom>
          <a:noFill/>
          <a:ln>
            <a:noFill/>
          </a:ln>
          <a:effectLst>
            <a:outerShdw blurRad="57150" dist="19050" dir="5400000" algn="bl" rotWithShape="0">
              <a:srgbClr val="000000">
                <a:alpha val="50000"/>
              </a:srgbClr>
            </a:outerShdw>
          </a:effectLst>
        </p:spPr>
      </p:pic>
      <p:pic>
        <p:nvPicPr>
          <p:cNvPr id="9" name="Google Shape;112;p20">
            <a:extLst>
              <a:ext uri="{FF2B5EF4-FFF2-40B4-BE49-F238E27FC236}">
                <a16:creationId xmlns:a16="http://schemas.microsoft.com/office/drawing/2014/main" id="{9AFF0BFB-21D6-9EFE-5C1D-505E23185B4F}"/>
              </a:ext>
            </a:extLst>
          </p:cNvPr>
          <p:cNvPicPr preferRelativeResize="0"/>
          <p:nvPr/>
        </p:nvPicPr>
        <p:blipFill>
          <a:blip r:embed="rId4">
            <a:alphaModFix/>
          </a:blip>
          <a:stretch>
            <a:fillRect/>
          </a:stretch>
        </p:blipFill>
        <p:spPr>
          <a:xfrm>
            <a:off x="6554137" y="2186025"/>
            <a:ext cx="1944054" cy="1419296"/>
          </a:xfrm>
          <a:prstGeom prst="rect">
            <a:avLst/>
          </a:prstGeom>
          <a:noFill/>
          <a:ln>
            <a:noFill/>
          </a:ln>
          <a:effectLst>
            <a:outerShdw blurRad="57150" dist="19050" dir="5400000" algn="bl" rotWithShape="0">
              <a:srgbClr val="000000">
                <a:alpha val="50000"/>
              </a:srgbClr>
            </a:outerShdw>
          </a:effectLst>
        </p:spPr>
      </p:pic>
      <p:pic>
        <p:nvPicPr>
          <p:cNvPr id="10" name="Google Shape;113;p20">
            <a:extLst>
              <a:ext uri="{FF2B5EF4-FFF2-40B4-BE49-F238E27FC236}">
                <a16:creationId xmlns:a16="http://schemas.microsoft.com/office/drawing/2014/main" id="{C706E8EC-A365-8D24-4436-49CFAAB7E3EA}"/>
              </a:ext>
            </a:extLst>
          </p:cNvPr>
          <p:cNvPicPr preferRelativeResize="0"/>
          <p:nvPr/>
        </p:nvPicPr>
        <p:blipFill>
          <a:blip r:embed="rId5">
            <a:alphaModFix/>
          </a:blip>
          <a:stretch>
            <a:fillRect/>
          </a:stretch>
        </p:blipFill>
        <p:spPr>
          <a:xfrm>
            <a:off x="6554137" y="3691605"/>
            <a:ext cx="1944054" cy="1054795"/>
          </a:xfrm>
          <a:prstGeom prst="rect">
            <a:avLst/>
          </a:prstGeom>
          <a:noFill/>
          <a:ln>
            <a:noFill/>
          </a:ln>
          <a:effectLst>
            <a:outerShdw blurRad="57150" dist="19050" dir="5400000" algn="bl" rotWithShape="0">
              <a:srgbClr val="000000">
                <a:alpha val="50000"/>
              </a:srgbClr>
            </a:outerShdw>
          </a:effectLst>
        </p:spPr>
      </p:pic>
      <p:sp>
        <p:nvSpPr>
          <p:cNvPr id="11" name="Google Shape;114;p20">
            <a:extLst>
              <a:ext uri="{FF2B5EF4-FFF2-40B4-BE49-F238E27FC236}">
                <a16:creationId xmlns:a16="http://schemas.microsoft.com/office/drawing/2014/main" id="{FE2031F2-4090-31CF-E4B9-22D51482F266}"/>
              </a:ext>
            </a:extLst>
          </p:cNvPr>
          <p:cNvSpPr txBox="1"/>
          <p:nvPr/>
        </p:nvSpPr>
        <p:spPr>
          <a:xfrm>
            <a:off x="355200" y="125975"/>
            <a:ext cx="7659900" cy="631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n-GB" sz="2900" b="1">
                <a:solidFill>
                  <a:srgbClr val="676B9A"/>
                </a:solidFill>
                <a:highlight>
                  <a:srgbClr val="F9F2D9"/>
                </a:highlight>
                <a:latin typeface="Rubik"/>
                <a:ea typeface="Rubik"/>
                <a:cs typeface="Rubik"/>
                <a:sym typeface="Rubik"/>
              </a:rPr>
              <a:t>ACTIONS</a:t>
            </a:r>
            <a:endParaRPr sz="6400">
              <a:solidFill>
                <a:srgbClr val="676B9A"/>
              </a:solidFill>
              <a:latin typeface="Rubik Medium"/>
              <a:ea typeface="Rubik Medium"/>
              <a:cs typeface="Rubik Medium"/>
              <a:sym typeface="Rubik Medium"/>
            </a:endParaRPr>
          </a:p>
        </p:txBody>
      </p:sp>
    </p:spTree>
    <p:extLst>
      <p:ext uri="{BB962C8B-B14F-4D97-AF65-F5344CB8AC3E}">
        <p14:creationId xmlns:p14="http://schemas.microsoft.com/office/powerpoint/2010/main" val="1388374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57;p1">
            <a:extLst>
              <a:ext uri="{FF2B5EF4-FFF2-40B4-BE49-F238E27FC236}">
                <a16:creationId xmlns:a16="http://schemas.microsoft.com/office/drawing/2014/main" id="{B8E86B3F-C41B-03D2-3847-E6E151E638DF}"/>
              </a:ext>
            </a:extLst>
          </p:cNvPr>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19;p21">
            <a:extLst>
              <a:ext uri="{FF2B5EF4-FFF2-40B4-BE49-F238E27FC236}">
                <a16:creationId xmlns:a16="http://schemas.microsoft.com/office/drawing/2014/main" id="{09F24619-21BF-4666-887F-7283FF20C133}"/>
              </a:ext>
            </a:extLst>
          </p:cNvPr>
          <p:cNvSpPr txBox="1"/>
          <p:nvPr/>
        </p:nvSpPr>
        <p:spPr>
          <a:xfrm>
            <a:off x="217924" y="207600"/>
            <a:ext cx="4353975" cy="4758000"/>
          </a:xfrm>
          <a:prstGeom prst="rect">
            <a:avLst/>
          </a:prstGeom>
          <a:noFill/>
          <a:ln w="28575" cap="flat" cmpd="sng">
            <a:solidFill>
              <a:srgbClr val="25535D"/>
            </a:solidFill>
            <a:prstDash val="solid"/>
            <a:round/>
            <a:headEnd type="none" w="sm" len="sm"/>
            <a:tailEnd type="none" w="sm" len="sm"/>
          </a:ln>
        </p:spPr>
        <p:txBody>
          <a:bodyPr spcFirstLastPara="1" wrap="square" lIns="68575" tIns="34275" rIns="68575" bIns="34275" anchor="t" anchorCtr="0">
            <a:noAutofit/>
          </a:bodyPr>
          <a:lstStyle/>
          <a:p>
            <a:pPr marL="0" lvl="0" indent="0" algn="ctr" rtl="0">
              <a:lnSpc>
                <a:spcPct val="115000"/>
              </a:lnSpc>
              <a:spcBef>
                <a:spcPts val="1200"/>
              </a:spcBef>
              <a:spcAft>
                <a:spcPts val="0"/>
              </a:spcAft>
              <a:buNone/>
            </a:pPr>
            <a:r>
              <a:rPr lang="en-GB" sz="1800" dirty="0">
                <a:solidFill>
                  <a:srgbClr val="25535D"/>
                </a:solidFill>
                <a:highlight>
                  <a:srgbClr val="FFFFFF"/>
                </a:highlight>
                <a:latin typeface="Rubik"/>
                <a:ea typeface="Rubik"/>
                <a:cs typeface="Rubik"/>
                <a:sym typeface="Rubik"/>
              </a:rPr>
              <a:t>With the </a:t>
            </a:r>
            <a:r>
              <a:rPr lang="en-GB" sz="1800" dirty="0" err="1">
                <a:solidFill>
                  <a:srgbClr val="25535D"/>
                </a:solidFill>
                <a:highlight>
                  <a:srgbClr val="FFFFFF"/>
                </a:highlight>
                <a:latin typeface="Rubik"/>
                <a:ea typeface="Rubik"/>
                <a:cs typeface="Rubik"/>
                <a:sym typeface="Rubik"/>
              </a:rPr>
              <a:t>FAIRxCARE</a:t>
            </a:r>
            <a:r>
              <a:rPr lang="en-GB" sz="1800" dirty="0">
                <a:solidFill>
                  <a:srgbClr val="25535D"/>
                </a:solidFill>
                <a:highlight>
                  <a:srgbClr val="FFFFFF"/>
                </a:highlight>
                <a:latin typeface="Rubik"/>
                <a:ea typeface="Rubik"/>
                <a:cs typeface="Rubik"/>
                <a:sym typeface="Rubik"/>
              </a:rPr>
              <a:t> matrix towards a </a:t>
            </a:r>
            <a:r>
              <a:rPr lang="en-GB" sz="1800" b="1" dirty="0">
                <a:solidFill>
                  <a:srgbClr val="25535D"/>
                </a:solidFill>
                <a:highlight>
                  <a:srgbClr val="FFFFFF"/>
                </a:highlight>
                <a:latin typeface="Rubik"/>
                <a:ea typeface="Rubik"/>
                <a:cs typeface="Rubik"/>
                <a:sym typeface="Rubik"/>
              </a:rPr>
              <a:t>pragmatic and user-friendly data practice</a:t>
            </a:r>
            <a:endParaRPr sz="1800" b="1" dirty="0">
              <a:solidFill>
                <a:srgbClr val="25535D"/>
              </a:solidFill>
              <a:highlight>
                <a:srgbClr val="FFFFFF"/>
              </a:highlight>
              <a:latin typeface="Rubik"/>
              <a:ea typeface="Rubik"/>
              <a:cs typeface="Rubik"/>
              <a:sym typeface="Rubik"/>
            </a:endParaRPr>
          </a:p>
          <a:p>
            <a:pPr marL="0" marR="0" lvl="0" indent="0" algn="ctr" rtl="0">
              <a:lnSpc>
                <a:spcPct val="115000"/>
              </a:lnSpc>
              <a:spcBef>
                <a:spcPts val="1200"/>
              </a:spcBef>
              <a:spcAft>
                <a:spcPts val="0"/>
              </a:spcAft>
              <a:buNone/>
            </a:pPr>
            <a:r>
              <a:rPr lang="en-GB" sz="1800" b="1" dirty="0">
                <a:solidFill>
                  <a:srgbClr val="25535D"/>
                </a:solidFill>
                <a:highlight>
                  <a:srgbClr val="FFFFFF"/>
                </a:highlight>
                <a:latin typeface="Rubik"/>
                <a:ea typeface="Rubik"/>
                <a:cs typeface="Rubik"/>
                <a:sym typeface="Rubik"/>
              </a:rPr>
              <a:t>⇒ </a:t>
            </a:r>
            <a:r>
              <a:rPr lang="en-GB" sz="1800" dirty="0">
                <a:solidFill>
                  <a:srgbClr val="25535D"/>
                </a:solidFill>
                <a:highlight>
                  <a:srgbClr val="FFFFFF"/>
                </a:highlight>
                <a:latin typeface="Rubik"/>
                <a:ea typeface="Rubik"/>
                <a:cs typeface="Rubik"/>
                <a:sym typeface="Rubik"/>
              </a:rPr>
              <a:t>the impact of living heritage and the digital return strengthened </a:t>
            </a:r>
            <a:endParaRPr sz="1800" dirty="0">
              <a:solidFill>
                <a:srgbClr val="25535D"/>
              </a:solidFill>
              <a:highlight>
                <a:srgbClr val="FFFFFF"/>
              </a:highlight>
              <a:latin typeface="Rubik"/>
              <a:ea typeface="Rubik"/>
              <a:cs typeface="Rubik"/>
              <a:sym typeface="Rubik"/>
            </a:endParaRPr>
          </a:p>
          <a:p>
            <a:pPr marL="0" marR="0" lvl="0" indent="0" algn="ctr" rtl="0">
              <a:lnSpc>
                <a:spcPct val="115000"/>
              </a:lnSpc>
              <a:spcBef>
                <a:spcPts val="1200"/>
              </a:spcBef>
              <a:spcAft>
                <a:spcPts val="0"/>
              </a:spcAft>
              <a:buNone/>
            </a:pPr>
            <a:r>
              <a:rPr lang="en-GB" sz="1800" dirty="0">
                <a:solidFill>
                  <a:srgbClr val="25535D"/>
                </a:solidFill>
                <a:highlight>
                  <a:srgbClr val="FFFFFF"/>
                </a:highlight>
                <a:latin typeface="Rubik"/>
                <a:ea typeface="Rubik"/>
                <a:cs typeface="Rubik"/>
                <a:sym typeface="Rubik"/>
              </a:rPr>
              <a:t>⇒ a transparent and ethical data strategy</a:t>
            </a:r>
            <a:endParaRPr sz="1800" dirty="0">
              <a:solidFill>
                <a:srgbClr val="25535D"/>
              </a:solidFill>
              <a:highlight>
                <a:srgbClr val="FFFFFF"/>
              </a:highlight>
              <a:latin typeface="Rubik"/>
              <a:ea typeface="Rubik"/>
              <a:cs typeface="Rubik"/>
              <a:sym typeface="Rubik"/>
            </a:endParaRPr>
          </a:p>
          <a:p>
            <a:pPr marL="0" marR="0" lvl="0" indent="0" algn="ctr" rtl="0">
              <a:lnSpc>
                <a:spcPct val="115000"/>
              </a:lnSpc>
              <a:spcBef>
                <a:spcPts val="1200"/>
              </a:spcBef>
              <a:spcAft>
                <a:spcPts val="0"/>
              </a:spcAft>
              <a:buNone/>
            </a:pPr>
            <a:r>
              <a:rPr lang="en-GB" sz="1800" dirty="0">
                <a:solidFill>
                  <a:srgbClr val="25535D"/>
                </a:solidFill>
                <a:highlight>
                  <a:srgbClr val="FFFFFF"/>
                </a:highlight>
                <a:latin typeface="Rubik"/>
                <a:ea typeface="Rubik"/>
                <a:cs typeface="Rubik"/>
                <a:sym typeface="Rubik"/>
              </a:rPr>
              <a:t>⇒ making sure intangible heritage i</a:t>
            </a:r>
            <a:r>
              <a:rPr lang="en-GB" sz="1800" i="1" dirty="0">
                <a:solidFill>
                  <a:srgbClr val="25535D"/>
                </a:solidFill>
                <a:highlight>
                  <a:srgbClr val="FFFFFF"/>
                </a:highlight>
                <a:latin typeface="Rubik"/>
                <a:ea typeface="Rubik"/>
                <a:cs typeface="Rubik"/>
                <a:sym typeface="Rubik"/>
              </a:rPr>
              <a:t>s and remains</a:t>
            </a:r>
            <a:r>
              <a:rPr lang="en-GB" sz="1800" dirty="0">
                <a:solidFill>
                  <a:srgbClr val="25535D"/>
                </a:solidFill>
                <a:highlight>
                  <a:srgbClr val="FFFFFF"/>
                </a:highlight>
                <a:latin typeface="Rubik"/>
                <a:ea typeface="Rubik"/>
                <a:cs typeface="Rubik"/>
                <a:sym typeface="Rubik"/>
              </a:rPr>
              <a:t> present in the digital world</a:t>
            </a:r>
            <a:endParaRPr sz="1800" dirty="0">
              <a:solidFill>
                <a:srgbClr val="25535D"/>
              </a:solidFill>
              <a:highlight>
                <a:srgbClr val="FFFFFF"/>
              </a:highlight>
              <a:latin typeface="Rubik"/>
              <a:ea typeface="Rubik"/>
              <a:cs typeface="Rubik"/>
              <a:sym typeface="Rubik"/>
            </a:endParaRPr>
          </a:p>
          <a:p>
            <a:pPr marL="0" marR="0" lvl="0" indent="0" algn="ctr" rtl="0">
              <a:lnSpc>
                <a:spcPct val="115000"/>
              </a:lnSpc>
              <a:spcBef>
                <a:spcPts val="1200"/>
              </a:spcBef>
              <a:spcAft>
                <a:spcPts val="1200"/>
              </a:spcAft>
              <a:buNone/>
            </a:pPr>
            <a:r>
              <a:rPr lang="en-GB" sz="1800" dirty="0">
                <a:solidFill>
                  <a:srgbClr val="25535D"/>
                </a:solidFill>
                <a:highlight>
                  <a:srgbClr val="FFFFFF"/>
                </a:highlight>
                <a:latin typeface="Rubik"/>
                <a:ea typeface="Rubik"/>
                <a:cs typeface="Rubik"/>
                <a:sym typeface="Rubik"/>
              </a:rPr>
              <a:t>with the agency of involved communities, groups and individuals at the </a:t>
            </a:r>
            <a:r>
              <a:rPr lang="en-GB" sz="1800" dirty="0" err="1">
                <a:solidFill>
                  <a:srgbClr val="25535D"/>
                </a:solidFill>
                <a:highlight>
                  <a:srgbClr val="FFFFFF"/>
                </a:highlight>
                <a:latin typeface="Rubik"/>
                <a:ea typeface="Rubik"/>
                <a:cs typeface="Rubik"/>
                <a:sym typeface="Rubik"/>
              </a:rPr>
              <a:t>center</a:t>
            </a:r>
            <a:endParaRPr sz="1800" dirty="0">
              <a:solidFill>
                <a:srgbClr val="25535D"/>
              </a:solidFill>
              <a:highlight>
                <a:srgbClr val="FFFFFF"/>
              </a:highlight>
              <a:latin typeface="Rubik"/>
              <a:ea typeface="Rubik"/>
              <a:cs typeface="Rubik"/>
              <a:sym typeface="Rubik"/>
            </a:endParaRPr>
          </a:p>
        </p:txBody>
      </p:sp>
      <p:pic>
        <p:nvPicPr>
          <p:cNvPr id="10" name="Google Shape;120;p21">
            <a:extLst>
              <a:ext uri="{FF2B5EF4-FFF2-40B4-BE49-F238E27FC236}">
                <a16:creationId xmlns:a16="http://schemas.microsoft.com/office/drawing/2014/main" id="{32D5FC1B-6E09-3042-DFE6-CE9C70008677}"/>
              </a:ext>
            </a:extLst>
          </p:cNvPr>
          <p:cNvPicPr preferRelativeResize="0"/>
          <p:nvPr/>
        </p:nvPicPr>
        <p:blipFill>
          <a:blip r:embed="rId2">
            <a:alphaModFix/>
          </a:blip>
          <a:stretch>
            <a:fillRect/>
          </a:stretch>
        </p:blipFill>
        <p:spPr>
          <a:xfrm>
            <a:off x="6462125" y="3784600"/>
            <a:ext cx="980525" cy="952500"/>
          </a:xfrm>
          <a:prstGeom prst="rect">
            <a:avLst/>
          </a:prstGeom>
          <a:noFill/>
          <a:ln>
            <a:noFill/>
          </a:ln>
        </p:spPr>
      </p:pic>
      <p:pic>
        <p:nvPicPr>
          <p:cNvPr id="11" name="Google Shape;121;p21">
            <a:extLst>
              <a:ext uri="{FF2B5EF4-FFF2-40B4-BE49-F238E27FC236}">
                <a16:creationId xmlns:a16="http://schemas.microsoft.com/office/drawing/2014/main" id="{31A9D733-17CB-32B4-560B-B54A62F61BE8}"/>
              </a:ext>
            </a:extLst>
          </p:cNvPr>
          <p:cNvPicPr preferRelativeResize="0"/>
          <p:nvPr/>
        </p:nvPicPr>
        <p:blipFill>
          <a:blip r:embed="rId3">
            <a:alphaModFix/>
          </a:blip>
          <a:stretch>
            <a:fillRect/>
          </a:stretch>
        </p:blipFill>
        <p:spPr>
          <a:xfrm>
            <a:off x="5905387" y="2971800"/>
            <a:ext cx="2575014" cy="723900"/>
          </a:xfrm>
          <a:prstGeom prst="rect">
            <a:avLst/>
          </a:prstGeom>
          <a:noFill/>
          <a:ln>
            <a:noFill/>
          </a:ln>
        </p:spPr>
      </p:pic>
      <p:pic>
        <p:nvPicPr>
          <p:cNvPr id="12" name="Google Shape;122;p21">
            <a:extLst>
              <a:ext uri="{FF2B5EF4-FFF2-40B4-BE49-F238E27FC236}">
                <a16:creationId xmlns:a16="http://schemas.microsoft.com/office/drawing/2014/main" id="{07728E83-9FAD-A580-33A5-58DB9F504F34}"/>
              </a:ext>
            </a:extLst>
          </p:cNvPr>
          <p:cNvPicPr preferRelativeResize="0"/>
          <p:nvPr/>
        </p:nvPicPr>
        <p:blipFill>
          <a:blip r:embed="rId4">
            <a:alphaModFix/>
          </a:blip>
          <a:stretch>
            <a:fillRect/>
          </a:stretch>
        </p:blipFill>
        <p:spPr>
          <a:xfrm>
            <a:off x="4900575" y="448050"/>
            <a:ext cx="2596600" cy="723900"/>
          </a:xfrm>
          <a:prstGeom prst="rect">
            <a:avLst/>
          </a:prstGeom>
          <a:noFill/>
          <a:ln>
            <a:noFill/>
          </a:ln>
        </p:spPr>
      </p:pic>
      <p:pic>
        <p:nvPicPr>
          <p:cNvPr id="13" name="Google Shape;123;p21">
            <a:extLst>
              <a:ext uri="{FF2B5EF4-FFF2-40B4-BE49-F238E27FC236}">
                <a16:creationId xmlns:a16="http://schemas.microsoft.com/office/drawing/2014/main" id="{65C7FAA9-A965-CDDA-C53F-9E44F31A0B85}"/>
              </a:ext>
            </a:extLst>
          </p:cNvPr>
          <p:cNvPicPr preferRelativeResize="0"/>
          <p:nvPr/>
        </p:nvPicPr>
        <p:blipFill>
          <a:blip r:embed="rId5">
            <a:alphaModFix/>
          </a:blip>
          <a:stretch>
            <a:fillRect/>
          </a:stretch>
        </p:blipFill>
        <p:spPr>
          <a:xfrm>
            <a:off x="5105400" y="1549663"/>
            <a:ext cx="1435100" cy="1044425"/>
          </a:xfrm>
          <a:prstGeom prst="rect">
            <a:avLst/>
          </a:prstGeom>
          <a:noFill/>
          <a:ln>
            <a:noFill/>
          </a:ln>
        </p:spPr>
      </p:pic>
      <p:pic>
        <p:nvPicPr>
          <p:cNvPr id="14" name="Google Shape;124;p21">
            <a:extLst>
              <a:ext uri="{FF2B5EF4-FFF2-40B4-BE49-F238E27FC236}">
                <a16:creationId xmlns:a16="http://schemas.microsoft.com/office/drawing/2014/main" id="{8C86501A-5B41-D14D-7457-57904D92A7CE}"/>
              </a:ext>
            </a:extLst>
          </p:cNvPr>
          <p:cNvPicPr preferRelativeResize="0"/>
          <p:nvPr/>
        </p:nvPicPr>
        <p:blipFill>
          <a:blip r:embed="rId6">
            <a:alphaModFix/>
          </a:blip>
          <a:stretch>
            <a:fillRect/>
          </a:stretch>
        </p:blipFill>
        <p:spPr>
          <a:xfrm>
            <a:off x="4893513" y="3618160"/>
            <a:ext cx="980525" cy="915641"/>
          </a:xfrm>
          <a:prstGeom prst="rect">
            <a:avLst/>
          </a:prstGeom>
          <a:noFill/>
          <a:ln>
            <a:noFill/>
          </a:ln>
        </p:spPr>
      </p:pic>
      <p:pic>
        <p:nvPicPr>
          <p:cNvPr id="15" name="Google Shape;125;p21">
            <a:extLst>
              <a:ext uri="{FF2B5EF4-FFF2-40B4-BE49-F238E27FC236}">
                <a16:creationId xmlns:a16="http://schemas.microsoft.com/office/drawing/2014/main" id="{53373912-2EC9-B8D9-639B-0CCBF415A819}"/>
              </a:ext>
            </a:extLst>
          </p:cNvPr>
          <p:cNvPicPr preferRelativeResize="0"/>
          <p:nvPr/>
        </p:nvPicPr>
        <p:blipFill>
          <a:blip r:embed="rId7">
            <a:alphaModFix/>
          </a:blip>
          <a:stretch>
            <a:fillRect/>
          </a:stretch>
        </p:blipFill>
        <p:spPr>
          <a:xfrm>
            <a:off x="6936924" y="1228350"/>
            <a:ext cx="1622749" cy="1481649"/>
          </a:xfrm>
          <a:prstGeom prst="rect">
            <a:avLst/>
          </a:prstGeom>
          <a:noFill/>
          <a:ln>
            <a:noFill/>
          </a:ln>
        </p:spPr>
      </p:pic>
      <p:sp>
        <p:nvSpPr>
          <p:cNvPr id="16" name="Google Shape;126;p21">
            <a:extLst>
              <a:ext uri="{FF2B5EF4-FFF2-40B4-BE49-F238E27FC236}">
                <a16:creationId xmlns:a16="http://schemas.microsoft.com/office/drawing/2014/main" id="{703F290C-C359-4D77-6239-6CA6ADFD1F1D}"/>
              </a:ext>
            </a:extLst>
          </p:cNvPr>
          <p:cNvSpPr txBox="1"/>
          <p:nvPr/>
        </p:nvSpPr>
        <p:spPr>
          <a:xfrm>
            <a:off x="8216900" y="4406900"/>
            <a:ext cx="393600" cy="1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solidFill>
                  <a:schemeClr val="dk2"/>
                </a:solidFill>
                <a:latin typeface="Rubik"/>
                <a:ea typeface="Rubik"/>
                <a:cs typeface="Rubik"/>
                <a:sym typeface="Rubik"/>
              </a:rPr>
              <a:t>…</a:t>
            </a:r>
            <a:endParaRPr sz="1800" b="1">
              <a:solidFill>
                <a:schemeClr val="dk2"/>
              </a:solidFill>
              <a:latin typeface="Rubik"/>
              <a:ea typeface="Rubik"/>
              <a:cs typeface="Rubik"/>
              <a:sym typeface="Rubik"/>
            </a:endParaRPr>
          </a:p>
        </p:txBody>
      </p:sp>
    </p:spTree>
    <p:extLst>
      <p:ext uri="{BB962C8B-B14F-4D97-AF65-F5344CB8AC3E}">
        <p14:creationId xmlns:p14="http://schemas.microsoft.com/office/powerpoint/2010/main" val="29930017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2"/>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 name="Google Shape;66;p2"/>
          <p:cNvPicPr preferRelativeResize="0">
            <a:picLocks noChangeAspect="1"/>
          </p:cNvPicPr>
          <p:nvPr/>
        </p:nvPicPr>
        <p:blipFill rotWithShape="1">
          <a:blip r:embed="rId3">
            <a:alphaModFix/>
          </a:blip>
          <a:srcRect/>
          <a:stretch/>
        </p:blipFill>
        <p:spPr>
          <a:xfrm>
            <a:off x="8125215" y="268708"/>
            <a:ext cx="950495" cy="506931"/>
          </a:xfrm>
          <a:prstGeom prst="rect">
            <a:avLst/>
          </a:prstGeom>
          <a:noFill/>
          <a:ln>
            <a:noFill/>
          </a:ln>
        </p:spPr>
      </p:pic>
      <p:pic>
        <p:nvPicPr>
          <p:cNvPr id="4" name="Afbeelding 3" descr="Afbeelding met tekst, boom, schermopname, buitenshuis&#10;&#10;Automatisch gegenereerde beschrijving">
            <a:extLst>
              <a:ext uri="{FF2B5EF4-FFF2-40B4-BE49-F238E27FC236}">
                <a16:creationId xmlns:a16="http://schemas.microsoft.com/office/drawing/2014/main" id="{BE1ACADF-C51A-E64C-5A72-7A381996DCCC}"/>
              </a:ext>
            </a:extLst>
          </p:cNvPr>
          <p:cNvPicPr>
            <a:picLocks noChangeAspect="1"/>
          </p:cNvPicPr>
          <p:nvPr/>
        </p:nvPicPr>
        <p:blipFill>
          <a:blip r:embed="rId4"/>
          <a:srcRect b="2277"/>
          <a:stretch/>
        </p:blipFill>
        <p:spPr>
          <a:xfrm>
            <a:off x="284525" y="268708"/>
            <a:ext cx="7772400" cy="4555955"/>
          </a:xfrm>
          <a:prstGeom prst="rect">
            <a:avLst/>
          </a:prstGeom>
        </p:spPr>
      </p:pic>
      <p:pic>
        <p:nvPicPr>
          <p:cNvPr id="6" name="Afbeelding 5" descr="Afbeelding met tekst, schermopname, kaart, diagram&#10;&#10;Automatisch gegenereerde beschrijving">
            <a:extLst>
              <a:ext uri="{FF2B5EF4-FFF2-40B4-BE49-F238E27FC236}">
                <a16:creationId xmlns:a16="http://schemas.microsoft.com/office/drawing/2014/main" id="{7F67AC1F-15D2-8C17-0852-1D1F82EA292F}"/>
              </a:ext>
            </a:extLst>
          </p:cNvPr>
          <p:cNvPicPr>
            <a:picLocks noChangeAspect="1"/>
          </p:cNvPicPr>
          <p:nvPr/>
        </p:nvPicPr>
        <p:blipFill>
          <a:blip r:embed="rId5"/>
          <a:stretch>
            <a:fillRect/>
          </a:stretch>
        </p:blipFill>
        <p:spPr>
          <a:xfrm>
            <a:off x="5517945" y="120315"/>
            <a:ext cx="2556162" cy="4976997"/>
          </a:xfrm>
          <a:prstGeom prst="rect">
            <a:avLst/>
          </a:prstGeom>
        </p:spPr>
      </p:pic>
    </p:spTree>
    <p:extLst>
      <p:ext uri="{BB962C8B-B14F-4D97-AF65-F5344CB8AC3E}">
        <p14:creationId xmlns:p14="http://schemas.microsoft.com/office/powerpoint/2010/main" val="1989493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765BAC-EE3F-2157-BC17-70E0CFE50625}"/>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D5156406-6E46-5DEE-CEA7-AEEC56A9DC9E}"/>
              </a:ext>
            </a:extLst>
          </p:cNvPr>
          <p:cNvSpPr>
            <a:spLocks noGrp="1"/>
          </p:cNvSpPr>
          <p:nvPr>
            <p:ph type="body" idx="1"/>
          </p:nvPr>
        </p:nvSpPr>
        <p:spPr/>
        <p:txBody>
          <a:bodyPr/>
          <a:lstStyle/>
          <a:p>
            <a:r>
              <a:rPr lang="nl-BE" dirty="0">
                <a:effectLst/>
                <a:latin typeface="Rubik Light" panose="02000604000000020004" pitchFamily="2" charset="-79"/>
                <a:cs typeface="Rubik Light" panose="02000604000000020004" pitchFamily="2" charset="-79"/>
              </a:rPr>
              <a:t>Bij FeliX Art &amp; Eco Museum werd de praktijk als ‘object’ ingevoerd. De pURI komt dan bij de digitale referentie te staan:</a:t>
            </a:r>
          </a:p>
          <a:p>
            <a:pPr lvl="1"/>
            <a:r>
              <a:rPr lang="nl-BE" dirty="0">
                <a:effectLst/>
                <a:latin typeface="Rubik Light" panose="02000604000000020004" pitchFamily="2" charset="-79"/>
                <a:cs typeface="Rubik Light" panose="02000604000000020004" pitchFamily="2" charset="-79"/>
              </a:rPr>
              <a:t>RT / digital_reference.description</a:t>
            </a:r>
          </a:p>
          <a:p>
            <a:pPr lvl="1"/>
            <a:r>
              <a:rPr lang="nl-BE" dirty="0">
                <a:effectLst/>
                <a:latin typeface="Rubik Light" panose="02000604000000020004" pitchFamily="2" charset="-79"/>
                <a:cs typeface="Rubik Light" panose="02000604000000020004" pitchFamily="2" charset="-79"/>
              </a:rPr>
              <a:t>RF / digital_reference</a:t>
            </a:r>
          </a:p>
          <a:p>
            <a:r>
              <a:rPr lang="nl-BE" dirty="0">
                <a:effectLst/>
                <a:latin typeface="Rubik Light" panose="02000604000000020004" pitchFamily="2" charset="-79"/>
                <a:cs typeface="Rubik Light" panose="02000604000000020004" pitchFamily="2" charset="-79"/>
              </a:rPr>
              <a:t>De relaties met roerende erfgoedobjecten worden gelegd bij "gerelateerd object" (op hetzelfdetabblad). Daarnaast kunnen er makkelijk publicaties gelinkt worden met die erfgoedpraktijk (via documentatie).</a:t>
            </a:r>
          </a:p>
          <a:p>
            <a:endParaRPr lang="nl-BE" dirty="0"/>
          </a:p>
        </p:txBody>
      </p:sp>
    </p:spTree>
    <p:extLst>
      <p:ext uri="{BB962C8B-B14F-4D97-AF65-F5344CB8AC3E}">
        <p14:creationId xmlns:p14="http://schemas.microsoft.com/office/powerpoint/2010/main" val="4233953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6">
          <a:extLst>
            <a:ext uri="{FF2B5EF4-FFF2-40B4-BE49-F238E27FC236}">
              <a16:creationId xmlns:a16="http://schemas.microsoft.com/office/drawing/2014/main" id="{A11806B4-302B-ECD5-AAC3-3FAEEF10AA8C}"/>
            </a:ext>
          </a:extLst>
        </p:cNvPr>
        <p:cNvGrpSpPr/>
        <p:nvPr/>
      </p:nvGrpSpPr>
      <p:grpSpPr>
        <a:xfrm>
          <a:off x="0" y="0"/>
          <a:ext cx="0" cy="0"/>
          <a:chOff x="0" y="0"/>
          <a:chExt cx="0" cy="0"/>
        </a:xfrm>
      </p:grpSpPr>
      <p:sp>
        <p:nvSpPr>
          <p:cNvPr id="2" name="Google Shape;289;p31">
            <a:extLst>
              <a:ext uri="{FF2B5EF4-FFF2-40B4-BE49-F238E27FC236}">
                <a16:creationId xmlns:a16="http://schemas.microsoft.com/office/drawing/2014/main" id="{F38265B0-6D29-3622-3F54-975F92E5C6F1}"/>
              </a:ext>
            </a:extLst>
          </p:cNvPr>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55;p1">
            <a:extLst>
              <a:ext uri="{FF2B5EF4-FFF2-40B4-BE49-F238E27FC236}">
                <a16:creationId xmlns:a16="http://schemas.microsoft.com/office/drawing/2014/main" id="{3D1E8C1A-3198-01F6-1A0F-847F8E0E9980}"/>
              </a:ext>
            </a:extLst>
          </p:cNvPr>
          <p:cNvSpPr txBox="1"/>
          <p:nvPr/>
        </p:nvSpPr>
        <p:spPr>
          <a:xfrm>
            <a:off x="0" y="2256294"/>
            <a:ext cx="9144000" cy="6309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nl-BE" sz="2900" b="0" i="0" u="none" strike="noStrike" cap="none" dirty="0">
                <a:solidFill>
                  <a:srgbClr val="0B525F"/>
                </a:solidFill>
                <a:latin typeface="Rubik Medium"/>
                <a:ea typeface="Rubik Medium"/>
                <a:cs typeface="Rubik Medium"/>
                <a:sym typeface="Rubik Medium"/>
              </a:rPr>
              <a:t>FIRST THOUGHTS?</a:t>
            </a:r>
            <a:endParaRPr sz="2000" b="0" i="0" u="none" strike="noStrike" cap="none" dirty="0">
              <a:solidFill>
                <a:srgbClr val="E0C851"/>
              </a:solidFill>
              <a:latin typeface="Rubik Medium"/>
              <a:ea typeface="Rubik Medium"/>
              <a:cs typeface="Rubik Medium"/>
              <a:sym typeface="Rubik Medium"/>
            </a:endParaRPr>
          </a:p>
        </p:txBody>
      </p:sp>
    </p:spTree>
    <p:extLst>
      <p:ext uri="{BB962C8B-B14F-4D97-AF65-F5344CB8AC3E}">
        <p14:creationId xmlns:p14="http://schemas.microsoft.com/office/powerpoint/2010/main" val="9999590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6">
          <a:extLst>
            <a:ext uri="{FF2B5EF4-FFF2-40B4-BE49-F238E27FC236}">
              <a16:creationId xmlns:a16="http://schemas.microsoft.com/office/drawing/2014/main" id="{5B75C483-67CA-9A91-B253-9C8E1A4D63A1}"/>
            </a:ext>
          </a:extLst>
        </p:cNvPr>
        <p:cNvGrpSpPr/>
        <p:nvPr/>
      </p:nvGrpSpPr>
      <p:grpSpPr>
        <a:xfrm>
          <a:off x="0" y="0"/>
          <a:ext cx="0" cy="0"/>
          <a:chOff x="0" y="0"/>
          <a:chExt cx="0" cy="0"/>
        </a:xfrm>
      </p:grpSpPr>
      <p:sp>
        <p:nvSpPr>
          <p:cNvPr id="2" name="Google Shape;289;p31">
            <a:extLst>
              <a:ext uri="{FF2B5EF4-FFF2-40B4-BE49-F238E27FC236}">
                <a16:creationId xmlns:a16="http://schemas.microsoft.com/office/drawing/2014/main" id="{6F5C60A5-8D03-F3CC-9F6F-4C3D6E722844}"/>
              </a:ext>
            </a:extLst>
          </p:cNvPr>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55;p1">
            <a:extLst>
              <a:ext uri="{FF2B5EF4-FFF2-40B4-BE49-F238E27FC236}">
                <a16:creationId xmlns:a16="http://schemas.microsoft.com/office/drawing/2014/main" id="{1AD75490-E3A9-A8C2-FF91-59B0A4917A74}"/>
              </a:ext>
            </a:extLst>
          </p:cNvPr>
          <p:cNvSpPr txBox="1"/>
          <p:nvPr/>
        </p:nvSpPr>
        <p:spPr>
          <a:xfrm>
            <a:off x="0" y="2256294"/>
            <a:ext cx="9144000" cy="6309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nl-BE" sz="2900" b="0" i="0" u="none" strike="noStrike" cap="none" dirty="0">
                <a:solidFill>
                  <a:srgbClr val="0B525F"/>
                </a:solidFill>
                <a:latin typeface="Rubik Medium"/>
                <a:ea typeface="Rubik Medium"/>
                <a:cs typeface="Rubik Medium"/>
                <a:sym typeface="Rubik Medium"/>
              </a:rPr>
              <a:t>LUNCH BREAK</a:t>
            </a:r>
            <a:endParaRPr sz="2000" b="0" i="0" u="none" strike="noStrike" cap="none" dirty="0">
              <a:solidFill>
                <a:srgbClr val="E0C851"/>
              </a:solidFill>
              <a:latin typeface="Rubik Medium"/>
              <a:ea typeface="Rubik Medium"/>
              <a:cs typeface="Rubik Medium"/>
              <a:sym typeface="Rubik Medium"/>
            </a:endParaRPr>
          </a:p>
        </p:txBody>
      </p:sp>
    </p:spTree>
    <p:extLst>
      <p:ext uri="{BB962C8B-B14F-4D97-AF65-F5344CB8AC3E}">
        <p14:creationId xmlns:p14="http://schemas.microsoft.com/office/powerpoint/2010/main" val="3446535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7;p1">
            <a:extLst>
              <a:ext uri="{FF2B5EF4-FFF2-40B4-BE49-F238E27FC236}">
                <a16:creationId xmlns:a16="http://schemas.microsoft.com/office/drawing/2014/main" id="{2120AE49-91B5-E18B-2B9B-A248107C0922}"/>
              </a:ext>
            </a:extLst>
          </p:cNvPr>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 name="Google Shape;55;p1">
            <a:extLst>
              <a:ext uri="{FF2B5EF4-FFF2-40B4-BE49-F238E27FC236}">
                <a16:creationId xmlns:a16="http://schemas.microsoft.com/office/drawing/2014/main" id="{17F4D8C0-799B-1517-24C1-218CC0F0C3F7}"/>
              </a:ext>
            </a:extLst>
          </p:cNvPr>
          <p:cNvSpPr txBox="1"/>
          <p:nvPr/>
        </p:nvSpPr>
        <p:spPr>
          <a:xfrm>
            <a:off x="0" y="2256294"/>
            <a:ext cx="9144000" cy="630912"/>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nl-BE" sz="2900" b="0" i="0" u="none" strike="noStrike" cap="none" dirty="0">
                <a:solidFill>
                  <a:srgbClr val="0B525F"/>
                </a:solidFill>
                <a:latin typeface="Rubik Medium"/>
                <a:ea typeface="Rubik Medium"/>
                <a:cs typeface="Rubik Medium"/>
                <a:sym typeface="Rubik Medium"/>
              </a:rPr>
              <a:t>ROUND TABLE DISCUSSION</a:t>
            </a:r>
            <a:endParaRPr sz="2000" b="0" i="0" u="none" strike="noStrike" cap="none" dirty="0">
              <a:solidFill>
                <a:srgbClr val="E0C851"/>
              </a:solidFill>
              <a:latin typeface="Rubik Medium"/>
              <a:ea typeface="Rubik Medium"/>
              <a:cs typeface="Rubik Medium"/>
              <a:sym typeface="Rubik Medium"/>
            </a:endParaRPr>
          </a:p>
        </p:txBody>
      </p:sp>
    </p:spTree>
    <p:extLst>
      <p:ext uri="{BB962C8B-B14F-4D97-AF65-F5344CB8AC3E}">
        <p14:creationId xmlns:p14="http://schemas.microsoft.com/office/powerpoint/2010/main" val="11164784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AA912-6AE0-FADF-C1C7-871160DD18BF}"/>
            </a:ext>
          </a:extLst>
        </p:cNvPr>
        <p:cNvGrpSpPr/>
        <p:nvPr/>
      </p:nvGrpSpPr>
      <p:grpSpPr>
        <a:xfrm>
          <a:off x="0" y="0"/>
          <a:ext cx="0" cy="0"/>
          <a:chOff x="0" y="0"/>
          <a:chExt cx="0" cy="0"/>
        </a:xfrm>
      </p:grpSpPr>
      <p:sp>
        <p:nvSpPr>
          <p:cNvPr id="2" name="Google Shape;57;p1">
            <a:extLst>
              <a:ext uri="{FF2B5EF4-FFF2-40B4-BE49-F238E27FC236}">
                <a16:creationId xmlns:a16="http://schemas.microsoft.com/office/drawing/2014/main" id="{F2B93A6D-7DE5-8804-B4E4-EB572C6A75B4}"/>
              </a:ext>
            </a:extLst>
          </p:cNvPr>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Tekstvak 3">
            <a:extLst>
              <a:ext uri="{FF2B5EF4-FFF2-40B4-BE49-F238E27FC236}">
                <a16:creationId xmlns:a16="http://schemas.microsoft.com/office/drawing/2014/main" id="{64735804-4E68-AB90-5C13-BE20B86F7A2F}"/>
              </a:ext>
            </a:extLst>
          </p:cNvPr>
          <p:cNvSpPr txBox="1"/>
          <p:nvPr/>
        </p:nvSpPr>
        <p:spPr>
          <a:xfrm>
            <a:off x="680192" y="479499"/>
            <a:ext cx="7783616" cy="5632311"/>
          </a:xfrm>
          <a:prstGeom prst="rect">
            <a:avLst/>
          </a:prstGeom>
          <a:noFill/>
        </p:spPr>
        <p:txBody>
          <a:bodyPr wrap="square" rtlCol="0">
            <a:spAutoFit/>
          </a:bodyPr>
          <a:lstStyle/>
          <a:p>
            <a:pPr marL="285750" indent="-285750">
              <a:buFont typeface="Arial" panose="020B0604020202020204" pitchFamily="34" charset="0"/>
              <a:buChar char="•"/>
            </a:pPr>
            <a:r>
              <a:rPr lang="nl-BE" sz="2000" dirty="0">
                <a:solidFill>
                  <a:srgbClr val="25535D"/>
                </a:solidFill>
                <a:highlight>
                  <a:srgbClr val="FFFFFF"/>
                </a:highlight>
                <a:latin typeface="Rubik"/>
                <a:cs typeface="Rubik"/>
              </a:rPr>
              <a:t>Cán museums register ICH in their collections? </a:t>
            </a:r>
          </a:p>
          <a:p>
            <a:pPr marL="285750" indent="-285750">
              <a:buFont typeface="Arial" panose="020B0604020202020204" pitchFamily="34" charset="0"/>
              <a:buChar char="•"/>
            </a:pPr>
            <a:r>
              <a:rPr lang="nl-BE" sz="2000" dirty="0">
                <a:solidFill>
                  <a:srgbClr val="25535D"/>
                </a:solidFill>
                <a:highlight>
                  <a:srgbClr val="FFFFFF"/>
                </a:highlight>
                <a:latin typeface="Rubik"/>
                <a:cs typeface="Rubik"/>
              </a:rPr>
              <a:t>Should museums register ICH in their collections? Or are there more suitable options? </a:t>
            </a:r>
          </a:p>
          <a:p>
            <a:pPr marL="285750" indent="-285750">
              <a:buFont typeface="Arial" panose="020B0604020202020204" pitchFamily="34" charset="0"/>
              <a:buChar char="•"/>
            </a:pPr>
            <a:r>
              <a:rPr lang="nl-BE" sz="2000" dirty="0">
                <a:solidFill>
                  <a:srgbClr val="25535D"/>
                </a:solidFill>
                <a:highlight>
                  <a:srgbClr val="FFFFFF"/>
                </a:highlight>
                <a:latin typeface="Rubik"/>
                <a:cs typeface="Rubik"/>
              </a:rPr>
              <a:t>What about connecting museums’ ICH-descriptions to other types of ICH-collections? Inventories, such as national inventories of ICH, archive collections, …?</a:t>
            </a:r>
          </a:p>
          <a:p>
            <a:pPr marL="285750" indent="-285750">
              <a:buFont typeface="Arial" panose="020B0604020202020204" pitchFamily="34" charset="0"/>
              <a:buChar char="•"/>
            </a:pPr>
            <a:r>
              <a:rPr lang="nl-BE" sz="2000" dirty="0">
                <a:solidFill>
                  <a:srgbClr val="25535D"/>
                </a:solidFill>
                <a:highlight>
                  <a:srgbClr val="FFFFFF"/>
                </a:highlight>
                <a:latin typeface="Rubik"/>
                <a:cs typeface="Rubik"/>
              </a:rPr>
              <a:t>Is the model proposed suitable? </a:t>
            </a:r>
          </a:p>
          <a:p>
            <a:pPr marL="285750" indent="-285750">
              <a:buFont typeface="Arial" panose="020B0604020202020204" pitchFamily="34" charset="0"/>
              <a:buChar char="•"/>
            </a:pPr>
            <a:r>
              <a:rPr lang="nl-BE" sz="2000" dirty="0">
                <a:solidFill>
                  <a:srgbClr val="25535D"/>
                </a:solidFill>
                <a:highlight>
                  <a:srgbClr val="FFFFFF"/>
                </a:highlight>
                <a:latin typeface="Rubik"/>
                <a:cs typeface="Rubik"/>
              </a:rPr>
              <a:t>How about application outside the Flemish / European context?</a:t>
            </a:r>
          </a:p>
          <a:p>
            <a:pPr marL="285750" indent="-285750">
              <a:buFont typeface="Arial" panose="020B0604020202020204" pitchFamily="34" charset="0"/>
              <a:buChar char="•"/>
            </a:pPr>
            <a:r>
              <a:rPr lang="nl-BE" sz="2000" dirty="0">
                <a:solidFill>
                  <a:srgbClr val="25535D"/>
                </a:solidFill>
                <a:highlight>
                  <a:srgbClr val="FFFFFF"/>
                </a:highlight>
                <a:latin typeface="Rubik"/>
                <a:cs typeface="Rubik"/>
              </a:rPr>
              <a:t>What is the best way to go forward? </a:t>
            </a:r>
          </a:p>
          <a:p>
            <a:pPr marL="285750" indent="-285750">
              <a:buFont typeface="Arial" panose="020B0604020202020204" pitchFamily="34" charset="0"/>
              <a:buChar char="•"/>
            </a:pPr>
            <a:r>
              <a:rPr lang="nl-BE" sz="2000" dirty="0">
                <a:solidFill>
                  <a:srgbClr val="25535D"/>
                </a:solidFill>
                <a:highlight>
                  <a:srgbClr val="FFFFFF"/>
                </a:highlight>
                <a:latin typeface="Rubik"/>
                <a:cs typeface="Rubik"/>
              </a:rPr>
              <a:t>What are your thoughts, ideas, comments?</a:t>
            </a:r>
          </a:p>
          <a:p>
            <a:pPr marL="285750" indent="-285750">
              <a:buFont typeface="Arial" panose="020B0604020202020204" pitchFamily="34" charset="0"/>
              <a:buChar char="•"/>
            </a:pPr>
            <a:r>
              <a:rPr lang="nl-BE" sz="2000" dirty="0">
                <a:solidFill>
                  <a:srgbClr val="25535D"/>
                </a:solidFill>
                <a:highlight>
                  <a:srgbClr val="FFFFFF"/>
                </a:highlight>
                <a:latin typeface="Rubik"/>
                <a:cs typeface="Rubik"/>
              </a:rPr>
              <a:t>Is it possible to aim for some sort of global standardization?</a:t>
            </a:r>
          </a:p>
          <a:p>
            <a:pPr marL="285750" indent="-285750">
              <a:buFont typeface="Arial" panose="020B0604020202020204" pitchFamily="34" charset="0"/>
              <a:buChar char="•"/>
            </a:pPr>
            <a:r>
              <a:rPr lang="nl-BE" sz="2000" dirty="0">
                <a:solidFill>
                  <a:srgbClr val="25535D"/>
                </a:solidFill>
                <a:highlight>
                  <a:srgbClr val="FFFFFF"/>
                </a:highlight>
                <a:latin typeface="Rubik"/>
                <a:cs typeface="Rubik"/>
              </a:rPr>
              <a:t>When is this work ‘finished’? </a:t>
            </a:r>
          </a:p>
          <a:p>
            <a:pPr marL="285750" indent="-285750">
              <a:buFont typeface="Arial" panose="020B0604020202020204" pitchFamily="34" charset="0"/>
              <a:buChar char="•"/>
            </a:pPr>
            <a:endParaRPr lang="nl-BE" sz="2000" dirty="0">
              <a:solidFill>
                <a:srgbClr val="25535D"/>
              </a:solidFill>
              <a:highlight>
                <a:srgbClr val="FFFFFF"/>
              </a:highlight>
              <a:latin typeface="Rubik"/>
              <a:cs typeface="Rubik"/>
            </a:endParaRPr>
          </a:p>
          <a:p>
            <a:endParaRPr lang="nl-BE" sz="2000" dirty="0">
              <a:solidFill>
                <a:srgbClr val="25535D"/>
              </a:solidFill>
              <a:highlight>
                <a:srgbClr val="FFFFFF"/>
              </a:highlight>
              <a:latin typeface="Rubik"/>
              <a:cs typeface="Rubik"/>
            </a:endParaRPr>
          </a:p>
          <a:p>
            <a:r>
              <a:rPr lang="nl-BE" sz="2000" dirty="0"/>
              <a:t> </a:t>
            </a:r>
          </a:p>
          <a:p>
            <a:r>
              <a:rPr lang="nl-BE" sz="2000" dirty="0"/>
              <a:t> </a:t>
            </a:r>
          </a:p>
          <a:p>
            <a:r>
              <a:rPr lang="nl-BE" sz="2000" dirty="0"/>
              <a:t> </a:t>
            </a:r>
          </a:p>
        </p:txBody>
      </p:sp>
    </p:spTree>
    <p:extLst>
      <p:ext uri="{BB962C8B-B14F-4D97-AF65-F5344CB8AC3E}">
        <p14:creationId xmlns:p14="http://schemas.microsoft.com/office/powerpoint/2010/main" val="19922948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7;p1">
            <a:extLst>
              <a:ext uri="{FF2B5EF4-FFF2-40B4-BE49-F238E27FC236}">
                <a16:creationId xmlns:a16="http://schemas.microsoft.com/office/drawing/2014/main" id="{B3577C2D-1273-BBC6-2E60-00928FB9429A}"/>
              </a:ext>
            </a:extLst>
          </p:cNvPr>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Tekstvak 3">
            <a:extLst>
              <a:ext uri="{FF2B5EF4-FFF2-40B4-BE49-F238E27FC236}">
                <a16:creationId xmlns:a16="http://schemas.microsoft.com/office/drawing/2014/main" id="{AE3A83B8-86FA-E4C2-8AC4-EB0D05A23024}"/>
              </a:ext>
            </a:extLst>
          </p:cNvPr>
          <p:cNvSpPr txBox="1"/>
          <p:nvPr/>
        </p:nvSpPr>
        <p:spPr>
          <a:xfrm>
            <a:off x="216817" y="155704"/>
            <a:ext cx="8229600" cy="3970318"/>
          </a:xfrm>
          <a:prstGeom prst="rect">
            <a:avLst/>
          </a:prstGeom>
          <a:noFill/>
        </p:spPr>
        <p:txBody>
          <a:bodyPr wrap="square">
            <a:spAutoFit/>
          </a:bodyPr>
          <a:lstStyle/>
          <a:p>
            <a:pPr algn="l"/>
            <a:r>
              <a:rPr lang="en-US" sz="1200" b="1" i="0" u="none" strike="noStrike" dirty="0">
                <a:solidFill>
                  <a:srgbClr val="000000"/>
                </a:solidFill>
                <a:effectLst/>
                <a:latin typeface="Rubik" panose="02000604000000020004" pitchFamily="2" charset="-79"/>
                <a:cs typeface="Rubik" panose="02000604000000020004" pitchFamily="2" charset="-79"/>
              </a:rPr>
              <a:t>Shabnam </a:t>
            </a:r>
            <a:r>
              <a:rPr lang="en-US" sz="1200" b="1" i="0" u="none" strike="noStrike" dirty="0" err="1">
                <a:solidFill>
                  <a:srgbClr val="000000"/>
                </a:solidFill>
                <a:effectLst/>
                <a:latin typeface="Rubik" panose="02000604000000020004" pitchFamily="2" charset="-79"/>
                <a:cs typeface="Rubik" panose="02000604000000020004" pitchFamily="2" charset="-79"/>
              </a:rPr>
              <a:t>Inanloo</a:t>
            </a:r>
            <a:r>
              <a:rPr lang="en-US" sz="1200" b="1" i="0" u="none" strike="noStrike" dirty="0">
                <a:solidFill>
                  <a:srgbClr val="000000"/>
                </a:solidFill>
                <a:effectLst/>
                <a:latin typeface="Rubik" panose="02000604000000020004" pitchFamily="2" charset="-79"/>
                <a:cs typeface="Rubik" panose="02000604000000020004" pitchFamily="2" charset="-79"/>
              </a:rPr>
              <a:t> </a:t>
            </a:r>
            <a:r>
              <a:rPr lang="en-US" sz="1200" b="1" i="0" u="none" strike="noStrike" dirty="0" err="1">
                <a:solidFill>
                  <a:srgbClr val="000000"/>
                </a:solidFill>
                <a:effectLst/>
                <a:latin typeface="Rubik" panose="02000604000000020004" pitchFamily="2" charset="-79"/>
                <a:cs typeface="Rubik" panose="02000604000000020004" pitchFamily="2" charset="-79"/>
              </a:rPr>
              <a:t>Dailoo</a:t>
            </a:r>
            <a:r>
              <a:rPr lang="en-US" sz="1200" b="0" i="0" u="none" strike="noStrike" dirty="0">
                <a:solidFill>
                  <a:srgbClr val="000000"/>
                </a:solidFill>
                <a:effectLst/>
                <a:latin typeface="Rubik" panose="02000604000000020004" pitchFamily="2" charset="-79"/>
                <a:cs typeface="Rubik" panose="02000604000000020004" pitchFamily="2" charset="-79"/>
              </a:rPr>
              <a:t>, PhD, Associate Dean, Strategic Initiatives, Director / Associate Professor, Heritage Resources Management Program, Faculty of Humanities and Social Sciences, Athabasca University:</a:t>
            </a:r>
            <a:endParaRPr lang="en-US" sz="1200" dirty="0">
              <a:latin typeface="Rubik" panose="02000604000000020004" pitchFamily="2" charset="-79"/>
              <a:cs typeface="Rubik" panose="02000604000000020004" pitchFamily="2" charset="-79"/>
            </a:endParaRPr>
          </a:p>
          <a:p>
            <a:pPr algn="l"/>
            <a:endParaRPr lang="en-US" sz="1200" b="0" i="0" u="none" strike="noStrike" dirty="0">
              <a:solidFill>
                <a:srgbClr val="000000"/>
              </a:solidFill>
              <a:effectLst/>
              <a:latin typeface="Rubik" panose="02000604000000020004" pitchFamily="2" charset="-79"/>
              <a:cs typeface="Rubik" panose="02000604000000020004" pitchFamily="2" charset="-79"/>
            </a:endParaRPr>
          </a:p>
          <a:p>
            <a:pPr algn="l"/>
            <a:r>
              <a:rPr lang="en-US" sz="1200" b="0" i="0" u="none" strike="noStrike" dirty="0">
                <a:solidFill>
                  <a:srgbClr val="000000"/>
                </a:solidFill>
                <a:effectLst/>
                <a:latin typeface="Rubik" panose="02000604000000020004" pitchFamily="2" charset="-79"/>
                <a:cs typeface="Rubik" panose="02000604000000020004" pitchFamily="2" charset="-79"/>
              </a:rPr>
              <a:t>“Thank you again for sharing this draft document with me. I got a chance to browse through it with a few of my students and we thought it is a useful document to start thinking about such a documentation process within the Canadian context. </a:t>
            </a:r>
            <a:r>
              <a:rPr lang="en-US" sz="1200" b="0" i="0" u="none" strike="noStrike" dirty="0">
                <a:solidFill>
                  <a:srgbClr val="000000"/>
                </a:solidFill>
                <a:effectLst/>
                <a:highlight>
                  <a:srgbClr val="FFFF00"/>
                </a:highlight>
                <a:latin typeface="Rubik" panose="02000604000000020004" pitchFamily="2" charset="-79"/>
                <a:cs typeface="Rubik" panose="02000604000000020004" pitchFamily="2" charset="-79"/>
              </a:rPr>
              <a:t>We do not have any detailed feedback to offer but were wondering about how this document would be applicable to the documentation of the intangible values of Indigenous belongings and how it could incorporate Indigenous protocols.</a:t>
            </a:r>
            <a:endParaRPr lang="en-US" sz="1200" dirty="0">
              <a:highlight>
                <a:srgbClr val="FFFF00"/>
              </a:highlight>
              <a:latin typeface="Rubik" panose="02000604000000020004" pitchFamily="2" charset="-79"/>
              <a:cs typeface="Rubik" panose="02000604000000020004" pitchFamily="2" charset="-79"/>
            </a:endParaRPr>
          </a:p>
          <a:p>
            <a:pPr algn="l"/>
            <a:endParaRPr lang="en-US" sz="1200" b="0" i="0" u="none" strike="noStrike" dirty="0">
              <a:solidFill>
                <a:srgbClr val="000000"/>
              </a:solidFill>
              <a:effectLst/>
              <a:latin typeface="Rubik" panose="02000604000000020004" pitchFamily="2" charset="-79"/>
              <a:cs typeface="Rubik" panose="02000604000000020004" pitchFamily="2" charset="-79"/>
            </a:endParaRPr>
          </a:p>
          <a:p>
            <a:pPr algn="l"/>
            <a:r>
              <a:rPr lang="en-US" sz="1200" b="0" i="0" u="none" strike="noStrike" dirty="0">
                <a:solidFill>
                  <a:srgbClr val="000000"/>
                </a:solidFill>
                <a:effectLst/>
                <a:latin typeface="Rubik" panose="02000604000000020004" pitchFamily="2" charset="-79"/>
                <a:cs typeface="Rubik" panose="02000604000000020004" pitchFamily="2" charset="-79"/>
              </a:rPr>
              <a:t>It is critical to </a:t>
            </a:r>
            <a:r>
              <a:rPr lang="en-US" sz="1200" b="0" i="0" u="none" strike="noStrike" dirty="0">
                <a:solidFill>
                  <a:srgbClr val="000000"/>
                </a:solidFill>
                <a:effectLst/>
                <a:highlight>
                  <a:srgbClr val="FFFF00"/>
                </a:highlight>
                <a:latin typeface="Rubik" panose="02000604000000020004" pitchFamily="2" charset="-79"/>
                <a:cs typeface="Rubik" panose="02000604000000020004" pitchFamily="2" charset="-79"/>
              </a:rPr>
              <a:t>consider this document from a non-Western perspective </a:t>
            </a:r>
            <a:r>
              <a:rPr lang="en-US" sz="1200" b="0" i="0" u="none" strike="noStrike" dirty="0">
                <a:solidFill>
                  <a:srgbClr val="000000"/>
                </a:solidFill>
                <a:effectLst/>
                <a:latin typeface="Rubik" panose="02000604000000020004" pitchFamily="2" charset="-79"/>
                <a:cs typeface="Rubik" panose="02000604000000020004" pitchFamily="2" charset="-79"/>
              </a:rPr>
              <a:t>and understand its application outside of Europe. The main question is </a:t>
            </a:r>
            <a:r>
              <a:rPr lang="en-US" sz="1200" b="0" i="0" u="none" strike="noStrike" dirty="0">
                <a:solidFill>
                  <a:srgbClr val="000000"/>
                </a:solidFill>
                <a:effectLst/>
                <a:highlight>
                  <a:srgbClr val="FFFF00"/>
                </a:highlight>
                <a:latin typeface="Rubik" panose="02000604000000020004" pitchFamily="2" charset="-79"/>
                <a:cs typeface="Rubik" panose="02000604000000020004" pitchFamily="2" charset="-79"/>
              </a:rPr>
              <a:t>how flexible and context-based the international standard could be.</a:t>
            </a:r>
            <a:r>
              <a:rPr lang="en-US" sz="1200" b="0" i="0" u="none" strike="noStrike" dirty="0">
                <a:solidFill>
                  <a:srgbClr val="000000"/>
                </a:solidFill>
                <a:effectLst/>
                <a:latin typeface="Rubik" panose="02000604000000020004" pitchFamily="2" charset="-79"/>
                <a:cs typeface="Rubik" panose="02000604000000020004" pitchFamily="2" charset="-79"/>
              </a:rPr>
              <a:t> Understandably, the technical details could and should be applicable more broadly.  These are just some general comments that I thought to share.</a:t>
            </a:r>
            <a:endParaRPr lang="en-US" sz="1200" dirty="0">
              <a:latin typeface="Rubik" panose="02000604000000020004" pitchFamily="2" charset="-79"/>
              <a:cs typeface="Rubik" panose="02000604000000020004" pitchFamily="2" charset="-79"/>
            </a:endParaRPr>
          </a:p>
          <a:p>
            <a:pPr algn="l"/>
            <a:endParaRPr lang="en-US" sz="1200" b="0" i="0" u="none" strike="noStrike" dirty="0">
              <a:solidFill>
                <a:srgbClr val="000000"/>
              </a:solidFill>
              <a:effectLst/>
              <a:latin typeface="Rubik" panose="02000604000000020004" pitchFamily="2" charset="-79"/>
              <a:cs typeface="Rubik" panose="02000604000000020004" pitchFamily="2" charset="-79"/>
            </a:endParaRPr>
          </a:p>
          <a:p>
            <a:pPr algn="l"/>
            <a:r>
              <a:rPr lang="en-US" sz="1200" b="0" i="0" u="none" strike="noStrike" dirty="0">
                <a:solidFill>
                  <a:srgbClr val="000000"/>
                </a:solidFill>
                <a:effectLst/>
                <a:latin typeface="Rubik" panose="02000604000000020004" pitchFamily="2" charset="-79"/>
                <a:cs typeface="Rubik" panose="02000604000000020004" pitchFamily="2" charset="-79"/>
              </a:rPr>
              <a:t>I would be very much interested to know, if possible, the type of communities who provided feedback and the nature of feedback you have </a:t>
            </a:r>
            <a:r>
              <a:rPr lang="en-US" sz="1200" b="0" i="0" u="none" strike="noStrike" dirty="0" err="1">
                <a:solidFill>
                  <a:srgbClr val="000000"/>
                </a:solidFill>
                <a:effectLst/>
                <a:latin typeface="Rubik" panose="02000604000000020004" pitchFamily="2" charset="-79"/>
                <a:cs typeface="Rubik" panose="02000604000000020004" pitchFamily="2" charset="-79"/>
              </a:rPr>
              <a:t>received.This</a:t>
            </a:r>
            <a:r>
              <a:rPr lang="en-US" sz="1200" b="0" i="0" u="none" strike="noStrike" dirty="0">
                <a:solidFill>
                  <a:srgbClr val="000000"/>
                </a:solidFill>
                <a:effectLst/>
                <a:latin typeface="Rubik" panose="02000604000000020004" pitchFamily="2" charset="-79"/>
                <a:cs typeface="Rubik" panose="02000604000000020004" pitchFamily="2" charset="-79"/>
              </a:rPr>
              <a:t> exercise was timely for me. I will be travelling with my students to South Africa and Lesotho this November. We will be working with students and faculty at the National University of Lesotho, Ministry of Tourism, Environment, and Culture, and a local community and prepare nomination files for two Intangible Cultural Heritage elements for Lesotho, their first nomination proposals under the 2003 UNESCO ICH Convention. This is an exciting opportunity for us to learn first-hand about the nomination process while working with the community, especially because Canada is not a signatory of the ICH Convention.”</a:t>
            </a:r>
          </a:p>
        </p:txBody>
      </p:sp>
    </p:spTree>
    <p:extLst>
      <p:ext uri="{BB962C8B-B14F-4D97-AF65-F5344CB8AC3E}">
        <p14:creationId xmlns:p14="http://schemas.microsoft.com/office/powerpoint/2010/main" val="1092355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00329-CCBB-BE96-B78E-E11C64F6DFE6}"/>
            </a:ext>
          </a:extLst>
        </p:cNvPr>
        <p:cNvGrpSpPr/>
        <p:nvPr/>
      </p:nvGrpSpPr>
      <p:grpSpPr>
        <a:xfrm>
          <a:off x="0" y="0"/>
          <a:ext cx="0" cy="0"/>
          <a:chOff x="0" y="0"/>
          <a:chExt cx="0" cy="0"/>
        </a:xfrm>
      </p:grpSpPr>
      <p:sp>
        <p:nvSpPr>
          <p:cNvPr id="2" name="Google Shape;57;p1">
            <a:extLst>
              <a:ext uri="{FF2B5EF4-FFF2-40B4-BE49-F238E27FC236}">
                <a16:creationId xmlns:a16="http://schemas.microsoft.com/office/drawing/2014/main" id="{B3DCC2D9-4F4E-0A5A-80FE-D7EB337AB0DF}"/>
              </a:ext>
            </a:extLst>
          </p:cNvPr>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Tekstvak 3">
            <a:extLst>
              <a:ext uri="{FF2B5EF4-FFF2-40B4-BE49-F238E27FC236}">
                <a16:creationId xmlns:a16="http://schemas.microsoft.com/office/drawing/2014/main" id="{B59C5A24-BF33-7279-A024-B0AD828C7A7C}"/>
              </a:ext>
            </a:extLst>
          </p:cNvPr>
          <p:cNvSpPr txBox="1"/>
          <p:nvPr/>
        </p:nvSpPr>
        <p:spPr>
          <a:xfrm>
            <a:off x="320510" y="311085"/>
            <a:ext cx="8333295" cy="3600986"/>
          </a:xfrm>
          <a:prstGeom prst="rect">
            <a:avLst/>
          </a:prstGeom>
          <a:noFill/>
        </p:spPr>
        <p:txBody>
          <a:bodyPr wrap="square">
            <a:spAutoFit/>
          </a:bodyPr>
          <a:lstStyle/>
          <a:p>
            <a:pPr algn="l"/>
            <a:r>
              <a:rPr lang="en-US" sz="1200" b="1" i="0" u="none" strike="noStrike" dirty="0">
                <a:solidFill>
                  <a:srgbClr val="000000"/>
                </a:solidFill>
                <a:effectLst/>
                <a:latin typeface="Rubik" panose="02000604000000020004" pitchFamily="2" charset="-79"/>
                <a:cs typeface="Rubik" panose="02000604000000020004" pitchFamily="2" charset="-79"/>
              </a:rPr>
              <a:t>Katie Kennedy,</a:t>
            </a:r>
            <a:r>
              <a:rPr lang="en-US" sz="1200" b="0" i="0" u="none" strike="noStrike" dirty="0">
                <a:solidFill>
                  <a:srgbClr val="000000"/>
                </a:solidFill>
                <a:effectLst/>
                <a:latin typeface="Rubik" panose="02000604000000020004" pitchFamily="2" charset="-79"/>
                <a:cs typeface="Rubik" panose="02000604000000020004" pitchFamily="2" charset="-79"/>
              </a:rPr>
              <a:t> Curator, Northumberland County Archives &amp; Museum</a:t>
            </a:r>
            <a:endParaRPr lang="en-US" sz="1200" dirty="0">
              <a:latin typeface="Rubik" panose="02000604000000020004" pitchFamily="2" charset="-79"/>
              <a:cs typeface="Rubik" panose="02000604000000020004" pitchFamily="2" charset="-79"/>
            </a:endParaRPr>
          </a:p>
          <a:p>
            <a:pPr algn="l"/>
            <a:endParaRPr lang="en-US" sz="1200" b="0" i="0" u="none" strike="noStrike" dirty="0">
              <a:solidFill>
                <a:srgbClr val="000000"/>
              </a:solidFill>
              <a:effectLst/>
              <a:latin typeface="Rubik" panose="02000604000000020004" pitchFamily="2" charset="-79"/>
              <a:cs typeface="Rubik" panose="02000604000000020004" pitchFamily="2" charset="-79"/>
            </a:endParaRPr>
          </a:p>
          <a:p>
            <a:pPr algn="l"/>
            <a:r>
              <a:rPr lang="en-US" sz="1200" b="0" i="0" u="none" strike="noStrike" dirty="0">
                <a:solidFill>
                  <a:srgbClr val="000000"/>
                </a:solidFill>
                <a:effectLst/>
                <a:latin typeface="Rubik" panose="02000604000000020004" pitchFamily="2" charset="-79"/>
                <a:cs typeface="Rubik" panose="02000604000000020004" pitchFamily="2" charset="-79"/>
              </a:rPr>
              <a:t>“Thank you for sharing the Intangible Cultural Heritage application profile. I found it both informative and interesting to read. While I don't have any significant feedback on the content itself, I did notice a formatting issue on page 61, Section 4.1.3, where the chart image overlaps with the paragraph text.</a:t>
            </a:r>
            <a:endParaRPr lang="en-US" sz="1200" dirty="0">
              <a:latin typeface="Rubik" panose="02000604000000020004" pitchFamily="2" charset="-79"/>
              <a:cs typeface="Rubik" panose="02000604000000020004" pitchFamily="2" charset="-79"/>
            </a:endParaRPr>
          </a:p>
          <a:p>
            <a:pPr algn="l"/>
            <a:endParaRPr lang="en-US" sz="1200" b="0" i="0" u="none" strike="noStrike" dirty="0">
              <a:solidFill>
                <a:srgbClr val="000000"/>
              </a:solidFill>
              <a:effectLst/>
              <a:latin typeface="Rubik" panose="02000604000000020004" pitchFamily="2" charset="-79"/>
              <a:cs typeface="Rubik" panose="02000604000000020004" pitchFamily="2" charset="-79"/>
            </a:endParaRPr>
          </a:p>
          <a:p>
            <a:pPr algn="l"/>
            <a:r>
              <a:rPr lang="en-US" sz="1200" b="0" i="0" u="none" strike="noStrike" dirty="0">
                <a:solidFill>
                  <a:srgbClr val="000000"/>
                </a:solidFill>
                <a:effectLst/>
                <a:latin typeface="Rubik" panose="02000604000000020004" pitchFamily="2" charset="-79"/>
                <a:cs typeface="Rubik" panose="02000604000000020004" pitchFamily="2" charset="-79"/>
              </a:rPr>
              <a:t>As I reviewed the document, I reflected on how we might implement these cataloguing standards in our museum’s practices. </a:t>
            </a:r>
            <a:r>
              <a:rPr lang="en-US" sz="1200" b="0" i="0" u="none" strike="noStrike" dirty="0">
                <a:solidFill>
                  <a:srgbClr val="000000"/>
                </a:solidFill>
                <a:effectLst/>
                <a:highlight>
                  <a:srgbClr val="FFFF00"/>
                </a:highlight>
                <a:latin typeface="Rubik" panose="02000604000000020004" pitchFamily="2" charset="-79"/>
                <a:cs typeface="Rubik" panose="02000604000000020004" pitchFamily="2" charset="-79"/>
              </a:rPr>
              <a:t>Your flow charts are straightforward, the categories and names are clear and would be simple to implement. Where I personally struggle is the actual identification of ICH in communities in our rural farming County (excluding Indigenous Community). </a:t>
            </a:r>
            <a:r>
              <a:rPr lang="en-US" sz="1200" b="0" i="0" u="none" strike="noStrike" dirty="0">
                <a:solidFill>
                  <a:srgbClr val="000000"/>
                </a:solidFill>
                <a:effectLst/>
                <a:latin typeface="Rubik" panose="02000604000000020004" pitchFamily="2" charset="-79"/>
                <a:cs typeface="Rubik" panose="02000604000000020004" pitchFamily="2" charset="-79"/>
              </a:rPr>
              <a:t>There are overt examples of ICH similar to those used in your document, but in many instances, I find </a:t>
            </a:r>
            <a:r>
              <a:rPr lang="en-US" sz="1200" b="0" i="0" u="none" strike="noStrike" dirty="0">
                <a:solidFill>
                  <a:srgbClr val="000000"/>
                </a:solidFill>
                <a:effectLst/>
                <a:highlight>
                  <a:srgbClr val="FFFF00"/>
                </a:highlight>
                <a:latin typeface="Rubik" panose="02000604000000020004" pitchFamily="2" charset="-79"/>
                <a:cs typeface="Rubik" panose="02000604000000020004" pitchFamily="2" charset="-79"/>
              </a:rPr>
              <a:t>the ICH difficult to specify and break down in a description</a:t>
            </a:r>
            <a:r>
              <a:rPr lang="en-US" sz="1200" b="0" i="0" u="none" strike="noStrike" dirty="0">
                <a:solidFill>
                  <a:srgbClr val="000000"/>
                </a:solidFill>
                <a:effectLst/>
                <a:latin typeface="Rubik" panose="02000604000000020004" pitchFamily="2" charset="-79"/>
                <a:cs typeface="Rubik" panose="02000604000000020004" pitchFamily="2" charset="-79"/>
              </a:rPr>
              <a:t>. I would welcome any resources and discussion your working group have supporting this work. </a:t>
            </a:r>
            <a:r>
              <a:rPr lang="en-US" sz="1200" b="0" i="0" u="none" strike="noStrike" dirty="0">
                <a:solidFill>
                  <a:srgbClr val="000000"/>
                </a:solidFill>
                <a:effectLst/>
                <a:highlight>
                  <a:srgbClr val="FFFF00"/>
                </a:highlight>
                <a:latin typeface="Rubik" panose="02000604000000020004" pitchFamily="2" charset="-79"/>
                <a:cs typeface="Rubik" panose="02000604000000020004" pitchFamily="2" charset="-79"/>
              </a:rPr>
              <a:t>Our goal is to support ICH strength between generations within all Northumberland communities without us necessarily acquiring physical materials. An ICH artefact would be carefully considered only if the creating community wanted us to have it and all efforts to house it within community had been exhausted. Identifying which artefacts are even appropriate for housing or display would also be a significant dialogue to have as ceremonial, spiritual, or other materials may not ever be suitable for museum storage or display. </a:t>
            </a:r>
            <a:r>
              <a:rPr lang="en-US" sz="1200" b="0" i="0" u="none" strike="noStrike" dirty="0">
                <a:solidFill>
                  <a:srgbClr val="000000"/>
                </a:solidFill>
                <a:effectLst/>
                <a:latin typeface="Rubik" panose="02000604000000020004" pitchFamily="2" charset="-79"/>
                <a:cs typeface="Rubik" panose="02000604000000020004" pitchFamily="2" charset="-79"/>
              </a:rPr>
              <a:t>We are in the fortunate position of being a newer museum with a small collection, so can move forward making sensitive and informed decisions on acquisitions. I’m eager to see how these standards will be applied and am grateful for the opportunity to deepen my understanding of ICH through this process.”</a:t>
            </a:r>
          </a:p>
        </p:txBody>
      </p:sp>
    </p:spTree>
    <p:extLst>
      <p:ext uri="{BB962C8B-B14F-4D97-AF65-F5344CB8AC3E}">
        <p14:creationId xmlns:p14="http://schemas.microsoft.com/office/powerpoint/2010/main" val="2297481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
          <p:cNvSpPr txBox="1"/>
          <p:nvPr/>
        </p:nvSpPr>
        <p:spPr>
          <a:xfrm>
            <a:off x="78059" y="472548"/>
            <a:ext cx="8961008" cy="2985402"/>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2900"/>
              <a:buFont typeface="Arial"/>
              <a:buNone/>
            </a:pPr>
            <a:endParaRPr sz="2900" b="0" i="0" u="none" strike="noStrike" cap="none" dirty="0">
              <a:solidFill>
                <a:srgbClr val="0B525F"/>
              </a:solidFill>
              <a:latin typeface="Rubik Medium"/>
              <a:ea typeface="Rubik Medium"/>
              <a:cs typeface="Rubik Medium"/>
              <a:sym typeface="Rubik Medium"/>
            </a:endParaRPr>
          </a:p>
          <a:p>
            <a:pPr marL="0" marR="0" lvl="0" indent="0" algn="ctr" rtl="0">
              <a:lnSpc>
                <a:spcPct val="100000"/>
              </a:lnSpc>
              <a:spcBef>
                <a:spcPts val="0"/>
              </a:spcBef>
              <a:spcAft>
                <a:spcPts val="0"/>
              </a:spcAft>
              <a:buClr>
                <a:srgbClr val="000000"/>
              </a:buClr>
              <a:buSzPts val="2900"/>
              <a:buFont typeface="Arial"/>
              <a:buNone/>
            </a:pPr>
            <a:endParaRPr sz="2900" b="0" i="0" u="none" strike="noStrike" cap="none" dirty="0">
              <a:solidFill>
                <a:srgbClr val="0B525F"/>
              </a:solidFill>
              <a:latin typeface="Rubik Medium"/>
              <a:ea typeface="Rubik Medium"/>
              <a:cs typeface="Rubik Medium"/>
              <a:sym typeface="Rubik Medium"/>
            </a:endParaRPr>
          </a:p>
          <a:p>
            <a:pPr marL="0" marR="0" lvl="0" indent="0" algn="ctr" rtl="0">
              <a:lnSpc>
                <a:spcPct val="100000"/>
              </a:lnSpc>
              <a:spcBef>
                <a:spcPts val="0"/>
              </a:spcBef>
              <a:spcAft>
                <a:spcPts val="0"/>
              </a:spcAft>
              <a:buClr>
                <a:srgbClr val="000000"/>
              </a:buClr>
              <a:buSzPts val="2900"/>
              <a:buFont typeface="Arial"/>
              <a:buNone/>
            </a:pPr>
            <a:r>
              <a:rPr lang="nl-BE" sz="2900" b="0" i="0" u="none" strike="noStrike" cap="none" dirty="0">
                <a:solidFill>
                  <a:srgbClr val="0B525F"/>
                </a:solidFill>
                <a:latin typeface="Rubik Medium"/>
                <a:ea typeface="Rubik Medium"/>
                <a:cs typeface="Rubik Medium"/>
                <a:sym typeface="Rubik Medium"/>
              </a:rPr>
              <a:t>An application profile for recording intangible cultural heritage in museums’ collection management systems</a:t>
            </a:r>
            <a:endParaRPr sz="2900" b="0" i="0" u="none" strike="noStrike" cap="none" dirty="0">
              <a:solidFill>
                <a:srgbClr val="7FB9C2"/>
              </a:solidFill>
              <a:latin typeface="Rubik Medium"/>
              <a:ea typeface="Rubik Medium"/>
              <a:cs typeface="Rubik Medium"/>
              <a:sym typeface="Rubik Medium"/>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dirty="0">
              <a:solidFill>
                <a:srgbClr val="E0C851"/>
              </a:solidFill>
              <a:latin typeface="Rubik Medium"/>
              <a:ea typeface="Rubik Medium"/>
              <a:cs typeface="Rubik Medium"/>
              <a:sym typeface="Rubik Medium"/>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E0C851"/>
              </a:solidFill>
              <a:latin typeface="Rubik Medium"/>
              <a:ea typeface="Rubik Medium"/>
              <a:cs typeface="Rubik Medium"/>
              <a:sym typeface="Rubik Medium"/>
            </a:endParaRPr>
          </a:p>
        </p:txBody>
      </p:sp>
      <p:sp>
        <p:nvSpPr>
          <p:cNvPr id="57" name="Google Shape;57;p1"/>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DC108-473C-B62E-C5BA-A1D52719C887}"/>
            </a:ext>
          </a:extLst>
        </p:cNvPr>
        <p:cNvGrpSpPr/>
        <p:nvPr/>
      </p:nvGrpSpPr>
      <p:grpSpPr>
        <a:xfrm>
          <a:off x="0" y="0"/>
          <a:ext cx="0" cy="0"/>
          <a:chOff x="0" y="0"/>
          <a:chExt cx="0" cy="0"/>
        </a:xfrm>
      </p:grpSpPr>
      <p:sp>
        <p:nvSpPr>
          <p:cNvPr id="2" name="Google Shape;57;p1">
            <a:extLst>
              <a:ext uri="{FF2B5EF4-FFF2-40B4-BE49-F238E27FC236}">
                <a16:creationId xmlns:a16="http://schemas.microsoft.com/office/drawing/2014/main" id="{9CB9394B-CC05-6B3E-DE42-398B34E71D90}"/>
              </a:ext>
            </a:extLst>
          </p:cNvPr>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Tekstvak 3">
            <a:extLst>
              <a:ext uri="{FF2B5EF4-FFF2-40B4-BE49-F238E27FC236}">
                <a16:creationId xmlns:a16="http://schemas.microsoft.com/office/drawing/2014/main" id="{AC2817A3-D1FD-706D-9A60-18673DCDACA6}"/>
              </a:ext>
            </a:extLst>
          </p:cNvPr>
          <p:cNvSpPr txBox="1"/>
          <p:nvPr/>
        </p:nvSpPr>
        <p:spPr>
          <a:xfrm>
            <a:off x="612742" y="716437"/>
            <a:ext cx="7720553" cy="2308324"/>
          </a:xfrm>
          <a:prstGeom prst="rect">
            <a:avLst/>
          </a:prstGeom>
          <a:noFill/>
        </p:spPr>
        <p:txBody>
          <a:bodyPr wrap="square">
            <a:spAutoFit/>
          </a:bodyPr>
          <a:lstStyle/>
          <a:p>
            <a:pPr algn="l"/>
            <a:r>
              <a:rPr lang="en-US" sz="1200" b="1" i="0" u="none" strike="noStrike" dirty="0">
                <a:solidFill>
                  <a:srgbClr val="000000"/>
                </a:solidFill>
                <a:effectLst/>
                <a:latin typeface="Rubik" panose="02000604000000020004" pitchFamily="2" charset="-79"/>
                <a:cs typeface="Rubik" panose="02000604000000020004" pitchFamily="2" charset="-79"/>
              </a:rPr>
              <a:t>Meg Preston</a:t>
            </a:r>
            <a:r>
              <a:rPr lang="en-US" sz="1200" b="0" i="0" u="none" strike="noStrike" dirty="0">
                <a:solidFill>
                  <a:srgbClr val="000000"/>
                </a:solidFill>
                <a:effectLst/>
                <a:latin typeface="Rubik" panose="02000604000000020004" pitchFamily="2" charset="-79"/>
                <a:cs typeface="Rubik" panose="02000604000000020004" pitchFamily="2" charset="-79"/>
              </a:rPr>
              <a:t>, Digitization Coordinator, PEI Museum and Heritage Foundation:</a:t>
            </a:r>
            <a:endParaRPr lang="en-US" sz="1200" dirty="0">
              <a:latin typeface="Rubik" panose="02000604000000020004" pitchFamily="2" charset="-79"/>
              <a:cs typeface="Rubik" panose="02000604000000020004" pitchFamily="2" charset="-79"/>
            </a:endParaRPr>
          </a:p>
          <a:p>
            <a:pPr algn="l"/>
            <a:endParaRPr lang="en-US" sz="1200" b="0" i="0" u="none" strike="noStrike" dirty="0">
              <a:solidFill>
                <a:srgbClr val="000000"/>
              </a:solidFill>
              <a:effectLst/>
              <a:latin typeface="Rubik" panose="02000604000000020004" pitchFamily="2" charset="-79"/>
              <a:cs typeface="Rubik" panose="02000604000000020004" pitchFamily="2" charset="-79"/>
            </a:endParaRPr>
          </a:p>
          <a:p>
            <a:pPr algn="l"/>
            <a:r>
              <a:rPr lang="en-US" sz="1200" b="0" i="0" u="none" strike="noStrike" dirty="0">
                <a:solidFill>
                  <a:srgbClr val="000000"/>
                </a:solidFill>
                <a:effectLst/>
                <a:latin typeface="Rubik" panose="02000604000000020004" pitchFamily="2" charset="-79"/>
                <a:cs typeface="Rubik" panose="02000604000000020004" pitchFamily="2" charset="-79"/>
              </a:rPr>
              <a:t>“I’ve read through the ICH application profile. I didn’t have many comments but overall I think that creating a quantifiable process for cataloging of ICH is very exciting. I’ll be very curious to see what developments are made.”</a:t>
            </a:r>
          </a:p>
          <a:p>
            <a:pPr algn="l"/>
            <a:endParaRPr lang="en-US" sz="1200" b="1" i="0" u="none" strike="noStrike" dirty="0">
              <a:solidFill>
                <a:srgbClr val="000000"/>
              </a:solidFill>
              <a:effectLst/>
              <a:latin typeface="Rubik" panose="02000604000000020004" pitchFamily="2" charset="-79"/>
              <a:cs typeface="Rubik" panose="02000604000000020004" pitchFamily="2" charset="-79"/>
            </a:endParaRPr>
          </a:p>
          <a:p>
            <a:pPr algn="l"/>
            <a:r>
              <a:rPr lang="en-US" sz="1200" b="1" i="0" u="none" strike="noStrike" dirty="0">
                <a:solidFill>
                  <a:srgbClr val="000000"/>
                </a:solidFill>
                <a:effectLst/>
                <a:latin typeface="Rubik" panose="02000604000000020004" pitchFamily="2" charset="-79"/>
                <a:cs typeface="Rubik" panose="02000604000000020004" pitchFamily="2" charset="-79"/>
              </a:rPr>
              <a:t>Canadian Heritage Information Network (CHIN) </a:t>
            </a:r>
            <a:r>
              <a:rPr lang="en-US" sz="1200" b="0" i="0" u="none" strike="noStrike" dirty="0">
                <a:solidFill>
                  <a:srgbClr val="000000"/>
                </a:solidFill>
                <a:effectLst/>
                <a:latin typeface="Rubik" panose="02000604000000020004" pitchFamily="2" charset="-79"/>
                <a:cs typeface="Rubik" panose="02000604000000020004" pitchFamily="2" charset="-79"/>
              </a:rPr>
              <a:t>– </a:t>
            </a:r>
            <a:r>
              <a:rPr lang="en-US" sz="1200" b="0" i="0" u="sng" strike="noStrike" dirty="0">
                <a:solidFill>
                  <a:srgbClr val="0000FF"/>
                </a:solidFill>
                <a:effectLst/>
                <a:latin typeface="Rubik" panose="02000604000000020004" pitchFamily="2" charset="-79"/>
                <a:cs typeface="Rubik" panose="02000604000000020004" pitchFamily="2" charset="-79"/>
                <a:hlinkClick r:id="rId2"/>
              </a:rPr>
              <a:t>comments in Google Doc</a:t>
            </a:r>
            <a:endParaRPr lang="en-US" sz="1200" b="0" i="0" u="none" strike="noStrike" dirty="0">
              <a:solidFill>
                <a:srgbClr val="000000"/>
              </a:solidFill>
              <a:effectLst/>
              <a:latin typeface="Rubik" panose="02000604000000020004" pitchFamily="2" charset="-79"/>
              <a:cs typeface="Rubik" panose="02000604000000020004" pitchFamily="2" charset="-79"/>
            </a:endParaRPr>
          </a:p>
          <a:p>
            <a:pPr algn="l"/>
            <a:endParaRPr lang="en-US" sz="1200" b="1" i="0" u="none" strike="noStrike" dirty="0">
              <a:solidFill>
                <a:srgbClr val="000000"/>
              </a:solidFill>
              <a:effectLst/>
              <a:latin typeface="Rubik" panose="02000604000000020004" pitchFamily="2" charset="-79"/>
              <a:cs typeface="Rubik" panose="02000604000000020004" pitchFamily="2" charset="-79"/>
            </a:endParaRPr>
          </a:p>
          <a:p>
            <a:pPr algn="l"/>
            <a:r>
              <a:rPr lang="en-US" sz="1200" b="1" i="0" u="none" strike="noStrike" dirty="0">
                <a:solidFill>
                  <a:srgbClr val="000000"/>
                </a:solidFill>
                <a:effectLst/>
                <a:latin typeface="Rubik" panose="02000604000000020004" pitchFamily="2" charset="-79"/>
                <a:cs typeface="Rubik" panose="02000604000000020004" pitchFamily="2" charset="-79"/>
              </a:rPr>
              <a:t>Canadian Association for the Performing Arts (CAPACOA)-</a:t>
            </a:r>
            <a:r>
              <a:rPr lang="en-US" sz="1200" b="0" i="0" u="none" strike="noStrike" dirty="0">
                <a:solidFill>
                  <a:srgbClr val="000000"/>
                </a:solidFill>
                <a:effectLst/>
                <a:latin typeface="Rubik" panose="02000604000000020004" pitchFamily="2" charset="-79"/>
                <a:cs typeface="Rubik" panose="02000604000000020004" pitchFamily="2" charset="-79"/>
              </a:rPr>
              <a:t> </a:t>
            </a:r>
            <a:r>
              <a:rPr lang="en-US" sz="1200" b="0" i="0" u="sng" strike="noStrike" dirty="0">
                <a:solidFill>
                  <a:srgbClr val="0000FF"/>
                </a:solidFill>
                <a:effectLst/>
                <a:latin typeface="Rubik" panose="02000604000000020004" pitchFamily="2" charset="-79"/>
                <a:cs typeface="Rubik" panose="02000604000000020004" pitchFamily="2" charset="-79"/>
                <a:hlinkClick r:id="rId3"/>
              </a:rPr>
              <a:t>comments in Google Doc</a:t>
            </a:r>
            <a:endParaRPr lang="en-US" sz="1200" dirty="0">
              <a:latin typeface="Rubik" panose="02000604000000020004" pitchFamily="2" charset="-79"/>
              <a:cs typeface="Rubik" panose="02000604000000020004" pitchFamily="2" charset="-79"/>
            </a:endParaRPr>
          </a:p>
          <a:p>
            <a:pPr algn="l"/>
            <a:endParaRPr lang="en-US" sz="1200" b="1" i="0" u="none" strike="noStrike" dirty="0">
              <a:solidFill>
                <a:srgbClr val="000000"/>
              </a:solidFill>
              <a:effectLst/>
              <a:latin typeface="Rubik" panose="02000604000000020004" pitchFamily="2" charset="-79"/>
              <a:cs typeface="Rubik" panose="02000604000000020004" pitchFamily="2" charset="-79"/>
            </a:endParaRPr>
          </a:p>
          <a:p>
            <a:pPr algn="l"/>
            <a:r>
              <a:rPr lang="en-US" sz="1200" b="1" i="0" u="none" strike="noStrike" dirty="0">
                <a:solidFill>
                  <a:srgbClr val="000000"/>
                </a:solidFill>
                <a:effectLst/>
                <a:latin typeface="Rubik" panose="02000604000000020004" pitchFamily="2" charset="-79"/>
                <a:cs typeface="Rubik" panose="02000604000000020004" pitchFamily="2" charset="-79"/>
              </a:rPr>
              <a:t>Tanya Richard,</a:t>
            </a:r>
            <a:r>
              <a:rPr lang="en-US" sz="1200" b="0" i="0" u="none" strike="noStrike" dirty="0">
                <a:solidFill>
                  <a:srgbClr val="000000"/>
                </a:solidFill>
                <a:effectLst/>
                <a:latin typeface="Rubik" panose="02000604000000020004" pitchFamily="2" charset="-79"/>
                <a:cs typeface="Rubik" panose="02000604000000020004" pitchFamily="2" charset="-79"/>
              </a:rPr>
              <a:t> Advisor, Cultural Heritage, Policy and Government Relations, Indigenous Portfolio, Canadian Museum of History, Canadian War Museum -</a:t>
            </a:r>
          </a:p>
        </p:txBody>
      </p:sp>
    </p:spTree>
    <p:extLst>
      <p:ext uri="{BB962C8B-B14F-4D97-AF65-F5344CB8AC3E}">
        <p14:creationId xmlns:p14="http://schemas.microsoft.com/office/powerpoint/2010/main" val="3490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7;p1">
            <a:extLst>
              <a:ext uri="{FF2B5EF4-FFF2-40B4-BE49-F238E27FC236}">
                <a16:creationId xmlns:a16="http://schemas.microsoft.com/office/drawing/2014/main" id="{3325E95C-4EA5-CB09-59B3-4328D95EA0DC}"/>
              </a:ext>
            </a:extLst>
          </p:cNvPr>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Google Shape;72;p16">
            <a:extLst>
              <a:ext uri="{FF2B5EF4-FFF2-40B4-BE49-F238E27FC236}">
                <a16:creationId xmlns:a16="http://schemas.microsoft.com/office/drawing/2014/main" id="{B1F705D8-5D1E-E731-888E-116DE2DF18C6}"/>
              </a:ext>
            </a:extLst>
          </p:cNvPr>
          <p:cNvPicPr preferRelativeResize="0"/>
          <p:nvPr/>
        </p:nvPicPr>
        <p:blipFill>
          <a:blip r:embed="rId3">
            <a:alphaModFix/>
          </a:blip>
          <a:stretch>
            <a:fillRect/>
          </a:stretch>
        </p:blipFill>
        <p:spPr>
          <a:xfrm>
            <a:off x="335875" y="1061975"/>
            <a:ext cx="2156401" cy="1440001"/>
          </a:xfrm>
          <a:prstGeom prst="rect">
            <a:avLst/>
          </a:prstGeom>
          <a:noFill/>
          <a:ln>
            <a:noFill/>
          </a:ln>
        </p:spPr>
      </p:pic>
      <p:pic>
        <p:nvPicPr>
          <p:cNvPr id="5" name="Google Shape;73;p16">
            <a:extLst>
              <a:ext uri="{FF2B5EF4-FFF2-40B4-BE49-F238E27FC236}">
                <a16:creationId xmlns:a16="http://schemas.microsoft.com/office/drawing/2014/main" id="{A4C7FA7E-8886-B691-511C-5737BF58322C}"/>
              </a:ext>
            </a:extLst>
          </p:cNvPr>
          <p:cNvPicPr preferRelativeResize="0"/>
          <p:nvPr/>
        </p:nvPicPr>
        <p:blipFill>
          <a:blip r:embed="rId4">
            <a:alphaModFix/>
          </a:blip>
          <a:stretch>
            <a:fillRect/>
          </a:stretch>
        </p:blipFill>
        <p:spPr>
          <a:xfrm>
            <a:off x="4729500" y="1078712"/>
            <a:ext cx="857988" cy="1440000"/>
          </a:xfrm>
          <a:prstGeom prst="rect">
            <a:avLst/>
          </a:prstGeom>
          <a:noFill/>
          <a:ln>
            <a:noFill/>
          </a:ln>
        </p:spPr>
      </p:pic>
      <p:pic>
        <p:nvPicPr>
          <p:cNvPr id="6" name="Google Shape;74;p16">
            <a:extLst>
              <a:ext uri="{FF2B5EF4-FFF2-40B4-BE49-F238E27FC236}">
                <a16:creationId xmlns:a16="http://schemas.microsoft.com/office/drawing/2014/main" id="{6771ED96-5874-FACD-0F59-6E117492BF45}"/>
              </a:ext>
            </a:extLst>
          </p:cNvPr>
          <p:cNvPicPr preferRelativeResize="0"/>
          <p:nvPr/>
        </p:nvPicPr>
        <p:blipFill>
          <a:blip r:embed="rId5">
            <a:alphaModFix/>
          </a:blip>
          <a:stretch>
            <a:fillRect/>
          </a:stretch>
        </p:blipFill>
        <p:spPr>
          <a:xfrm>
            <a:off x="265673" y="2622779"/>
            <a:ext cx="960943" cy="1440000"/>
          </a:xfrm>
          <a:prstGeom prst="rect">
            <a:avLst/>
          </a:prstGeom>
          <a:noFill/>
          <a:ln>
            <a:noFill/>
          </a:ln>
        </p:spPr>
      </p:pic>
      <p:pic>
        <p:nvPicPr>
          <p:cNvPr id="7" name="Google Shape;75;p16">
            <a:extLst>
              <a:ext uri="{FF2B5EF4-FFF2-40B4-BE49-F238E27FC236}">
                <a16:creationId xmlns:a16="http://schemas.microsoft.com/office/drawing/2014/main" id="{FD6D72ED-5A08-888C-5E40-99AE917EC70D}"/>
              </a:ext>
            </a:extLst>
          </p:cNvPr>
          <p:cNvPicPr preferRelativeResize="0"/>
          <p:nvPr/>
        </p:nvPicPr>
        <p:blipFill>
          <a:blip r:embed="rId6">
            <a:alphaModFix/>
          </a:blip>
          <a:stretch>
            <a:fillRect/>
          </a:stretch>
        </p:blipFill>
        <p:spPr>
          <a:xfrm>
            <a:off x="7919274" y="2622787"/>
            <a:ext cx="959056" cy="1440000"/>
          </a:xfrm>
          <a:prstGeom prst="rect">
            <a:avLst/>
          </a:prstGeom>
          <a:noFill/>
          <a:ln>
            <a:noFill/>
          </a:ln>
        </p:spPr>
      </p:pic>
      <p:pic>
        <p:nvPicPr>
          <p:cNvPr id="8" name="Google Shape;76;p16">
            <a:extLst>
              <a:ext uri="{FF2B5EF4-FFF2-40B4-BE49-F238E27FC236}">
                <a16:creationId xmlns:a16="http://schemas.microsoft.com/office/drawing/2014/main" id="{78559BA6-5B1E-3514-C627-69C79B85D5D3}"/>
              </a:ext>
            </a:extLst>
          </p:cNvPr>
          <p:cNvPicPr preferRelativeResize="0"/>
          <p:nvPr/>
        </p:nvPicPr>
        <p:blipFill>
          <a:blip r:embed="rId7">
            <a:alphaModFix/>
          </a:blip>
          <a:stretch>
            <a:fillRect/>
          </a:stretch>
        </p:blipFill>
        <p:spPr>
          <a:xfrm>
            <a:off x="5611952" y="1078701"/>
            <a:ext cx="1018466" cy="1440000"/>
          </a:xfrm>
          <a:prstGeom prst="rect">
            <a:avLst/>
          </a:prstGeom>
          <a:noFill/>
          <a:ln>
            <a:noFill/>
          </a:ln>
        </p:spPr>
      </p:pic>
      <p:pic>
        <p:nvPicPr>
          <p:cNvPr id="9" name="Google Shape;77;p16">
            <a:extLst>
              <a:ext uri="{FF2B5EF4-FFF2-40B4-BE49-F238E27FC236}">
                <a16:creationId xmlns:a16="http://schemas.microsoft.com/office/drawing/2014/main" id="{1589E812-0139-C9FA-80F9-E5BEB2E76BDA}"/>
              </a:ext>
            </a:extLst>
          </p:cNvPr>
          <p:cNvPicPr preferRelativeResize="0"/>
          <p:nvPr/>
        </p:nvPicPr>
        <p:blipFill>
          <a:blip r:embed="rId8">
            <a:alphaModFix/>
          </a:blip>
          <a:stretch>
            <a:fillRect/>
          </a:stretch>
        </p:blipFill>
        <p:spPr>
          <a:xfrm>
            <a:off x="3491550" y="2622774"/>
            <a:ext cx="2160000" cy="1440001"/>
          </a:xfrm>
          <a:prstGeom prst="rect">
            <a:avLst/>
          </a:prstGeom>
          <a:noFill/>
          <a:ln>
            <a:noFill/>
          </a:ln>
        </p:spPr>
      </p:pic>
      <p:pic>
        <p:nvPicPr>
          <p:cNvPr id="10" name="Google Shape;78;p16">
            <a:extLst>
              <a:ext uri="{FF2B5EF4-FFF2-40B4-BE49-F238E27FC236}">
                <a16:creationId xmlns:a16="http://schemas.microsoft.com/office/drawing/2014/main" id="{D10C6B2E-D0B3-6061-A68D-98EA22FE860E}"/>
              </a:ext>
            </a:extLst>
          </p:cNvPr>
          <p:cNvPicPr preferRelativeResize="0"/>
          <p:nvPr/>
        </p:nvPicPr>
        <p:blipFill>
          <a:blip r:embed="rId9">
            <a:alphaModFix/>
          </a:blip>
          <a:stretch>
            <a:fillRect/>
          </a:stretch>
        </p:blipFill>
        <p:spPr>
          <a:xfrm>
            <a:off x="2547976" y="1061975"/>
            <a:ext cx="2157061" cy="1440001"/>
          </a:xfrm>
          <a:prstGeom prst="rect">
            <a:avLst/>
          </a:prstGeom>
          <a:noFill/>
          <a:ln>
            <a:noFill/>
          </a:ln>
        </p:spPr>
      </p:pic>
      <p:pic>
        <p:nvPicPr>
          <p:cNvPr id="11" name="Google Shape;79;p16">
            <a:extLst>
              <a:ext uri="{FF2B5EF4-FFF2-40B4-BE49-F238E27FC236}">
                <a16:creationId xmlns:a16="http://schemas.microsoft.com/office/drawing/2014/main" id="{C62593FC-F818-0EB5-2F5C-663B50F237D2}"/>
              </a:ext>
            </a:extLst>
          </p:cNvPr>
          <p:cNvPicPr preferRelativeResize="0"/>
          <p:nvPr/>
        </p:nvPicPr>
        <p:blipFill>
          <a:blip r:embed="rId10">
            <a:alphaModFix/>
          </a:blip>
          <a:stretch>
            <a:fillRect/>
          </a:stretch>
        </p:blipFill>
        <p:spPr>
          <a:xfrm>
            <a:off x="1279800" y="2622775"/>
            <a:ext cx="2158587" cy="1440000"/>
          </a:xfrm>
          <a:prstGeom prst="rect">
            <a:avLst/>
          </a:prstGeom>
          <a:noFill/>
          <a:ln>
            <a:noFill/>
          </a:ln>
        </p:spPr>
      </p:pic>
      <p:pic>
        <p:nvPicPr>
          <p:cNvPr id="12" name="Google Shape;80;p16">
            <a:extLst>
              <a:ext uri="{FF2B5EF4-FFF2-40B4-BE49-F238E27FC236}">
                <a16:creationId xmlns:a16="http://schemas.microsoft.com/office/drawing/2014/main" id="{FAA13CEA-696E-94D1-A16C-3BCB4F4E7EF0}"/>
              </a:ext>
            </a:extLst>
          </p:cNvPr>
          <p:cNvPicPr preferRelativeResize="0"/>
          <p:nvPr/>
        </p:nvPicPr>
        <p:blipFill>
          <a:blip r:embed="rId11">
            <a:alphaModFix/>
          </a:blip>
          <a:stretch>
            <a:fillRect/>
          </a:stretch>
        </p:blipFill>
        <p:spPr>
          <a:xfrm>
            <a:off x="6699783" y="1078700"/>
            <a:ext cx="2160502" cy="1440000"/>
          </a:xfrm>
          <a:prstGeom prst="rect">
            <a:avLst/>
          </a:prstGeom>
          <a:noFill/>
          <a:ln>
            <a:noFill/>
          </a:ln>
        </p:spPr>
      </p:pic>
      <p:sp>
        <p:nvSpPr>
          <p:cNvPr id="13" name="Google Shape;81;p16">
            <a:extLst>
              <a:ext uri="{FF2B5EF4-FFF2-40B4-BE49-F238E27FC236}">
                <a16:creationId xmlns:a16="http://schemas.microsoft.com/office/drawing/2014/main" id="{284B59FE-EA1C-B133-EA29-E7FC76F51046}"/>
              </a:ext>
            </a:extLst>
          </p:cNvPr>
          <p:cNvSpPr txBox="1"/>
          <p:nvPr/>
        </p:nvSpPr>
        <p:spPr>
          <a:xfrm>
            <a:off x="177800" y="4419600"/>
            <a:ext cx="8682600" cy="1104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GB" sz="1000">
                <a:solidFill>
                  <a:srgbClr val="7FB9C2"/>
                </a:solidFill>
                <a:latin typeface="Rubik Light"/>
                <a:ea typeface="Rubik Light"/>
                <a:cs typeface="Rubik Light"/>
                <a:sym typeface="Rubik Light"/>
              </a:rPr>
              <a:t>Photo credits: 1 Femke den Hollander for Workshop Intangible Heritage (WIH) - 2 Lucas Denuwelaere for WIH - 3 Charlotte De Ley - 4 Ann Dujardin - 5 Dries Luyten - 6 Bas Bogaerts for WIH - 7 Studio segers for WIH - 8 Femke den Hollander for WIH - 9 Lucas Denuwelaere for WIH - 10 Open Scouting Daan Vandepitte</a:t>
            </a:r>
            <a:endParaRPr sz="1000">
              <a:solidFill>
                <a:srgbClr val="7FB9C2"/>
              </a:solidFill>
              <a:latin typeface="Rubik Light"/>
              <a:ea typeface="Rubik Light"/>
              <a:cs typeface="Rubik Light"/>
              <a:sym typeface="Rubik Light"/>
            </a:endParaRPr>
          </a:p>
        </p:txBody>
      </p:sp>
      <p:pic>
        <p:nvPicPr>
          <p:cNvPr id="14" name="Google Shape;82;p16">
            <a:extLst>
              <a:ext uri="{FF2B5EF4-FFF2-40B4-BE49-F238E27FC236}">
                <a16:creationId xmlns:a16="http://schemas.microsoft.com/office/drawing/2014/main" id="{49BCC7E9-CB93-2E6D-CE95-91BD73E80A7A}"/>
              </a:ext>
            </a:extLst>
          </p:cNvPr>
          <p:cNvPicPr preferRelativeResize="0"/>
          <p:nvPr/>
        </p:nvPicPr>
        <p:blipFill>
          <a:blip r:embed="rId12">
            <a:alphaModFix/>
          </a:blip>
          <a:stretch>
            <a:fillRect/>
          </a:stretch>
        </p:blipFill>
        <p:spPr>
          <a:xfrm>
            <a:off x="5706678" y="2622775"/>
            <a:ext cx="2157481" cy="1440001"/>
          </a:xfrm>
          <a:prstGeom prst="rect">
            <a:avLst/>
          </a:prstGeom>
          <a:noFill/>
          <a:ln>
            <a:noFill/>
          </a:ln>
        </p:spPr>
      </p:pic>
      <p:sp>
        <p:nvSpPr>
          <p:cNvPr id="15" name="Tekstvak 14">
            <a:extLst>
              <a:ext uri="{FF2B5EF4-FFF2-40B4-BE49-F238E27FC236}">
                <a16:creationId xmlns:a16="http://schemas.microsoft.com/office/drawing/2014/main" id="{14D192C2-490E-91EF-0C9B-D08E99A7718B}"/>
              </a:ext>
            </a:extLst>
          </p:cNvPr>
          <p:cNvSpPr txBox="1"/>
          <p:nvPr/>
        </p:nvSpPr>
        <p:spPr>
          <a:xfrm>
            <a:off x="335874" y="167268"/>
            <a:ext cx="7704155" cy="584775"/>
          </a:xfrm>
          <a:prstGeom prst="rect">
            <a:avLst/>
          </a:prstGeom>
          <a:noFill/>
        </p:spPr>
        <p:txBody>
          <a:bodyPr wrap="square" rtlCol="0">
            <a:spAutoFit/>
          </a:bodyPr>
          <a:lstStyle/>
          <a:p>
            <a:r>
              <a:rPr lang="nl-BE" sz="3200" dirty="0">
                <a:solidFill>
                  <a:srgbClr val="0B525F"/>
                </a:solidFill>
                <a:latin typeface="Rubik Medium"/>
                <a:cs typeface="Rubik Medium"/>
              </a:rPr>
              <a:t>INTANGIBLE</a:t>
            </a:r>
            <a:r>
              <a:rPr lang="nl-BE" sz="3200" dirty="0">
                <a:latin typeface="Rubik Medium" panose="02000604000000020004" pitchFamily="2" charset="-79"/>
                <a:cs typeface="Rubik Medium" panose="02000604000000020004" pitchFamily="2" charset="-79"/>
              </a:rPr>
              <a:t> </a:t>
            </a:r>
            <a:r>
              <a:rPr lang="nl-BE" sz="3200" dirty="0">
                <a:solidFill>
                  <a:srgbClr val="0B525F"/>
                </a:solidFill>
                <a:latin typeface="Rubik Medium"/>
                <a:cs typeface="Rubik Medium"/>
              </a:rPr>
              <a:t>CULTURAL</a:t>
            </a:r>
            <a:r>
              <a:rPr lang="nl-BE" sz="3200" dirty="0">
                <a:latin typeface="Rubik Medium" panose="02000604000000020004" pitchFamily="2" charset="-79"/>
                <a:cs typeface="Rubik Medium" panose="02000604000000020004" pitchFamily="2" charset="-79"/>
              </a:rPr>
              <a:t> </a:t>
            </a:r>
            <a:r>
              <a:rPr lang="nl-BE" sz="3200" dirty="0">
                <a:solidFill>
                  <a:srgbClr val="0B525F"/>
                </a:solidFill>
                <a:latin typeface="Rubik Medium"/>
                <a:cs typeface="Rubik Medium"/>
              </a:rPr>
              <a:t>HERITAGE?</a:t>
            </a:r>
            <a:endParaRPr lang="nl-BE" sz="3200" dirty="0">
              <a:latin typeface="Rubik Medium" panose="02000604000000020004" pitchFamily="2" charset="-79"/>
              <a:cs typeface="Rubik Medium" panose="02000604000000020004" pitchFamily="2" charset="-79"/>
            </a:endParaRPr>
          </a:p>
        </p:txBody>
      </p:sp>
    </p:spTree>
    <p:extLst>
      <p:ext uri="{BB962C8B-B14F-4D97-AF65-F5344CB8AC3E}">
        <p14:creationId xmlns:p14="http://schemas.microsoft.com/office/powerpoint/2010/main" val="330012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5"/>
          <p:cNvPicPr preferRelativeResize="0"/>
          <p:nvPr/>
        </p:nvPicPr>
        <p:blipFill rotWithShape="1">
          <a:blip r:embed="rId3">
            <a:alphaModFix/>
          </a:blip>
          <a:srcRect/>
          <a:stretch/>
        </p:blipFill>
        <p:spPr>
          <a:xfrm>
            <a:off x="1577754" y="152400"/>
            <a:ext cx="5988491" cy="4838700"/>
          </a:xfrm>
          <a:prstGeom prst="rect">
            <a:avLst/>
          </a:prstGeom>
          <a:noFill/>
          <a:ln>
            <a:noFill/>
          </a:ln>
        </p:spPr>
      </p:pic>
      <p:sp>
        <p:nvSpPr>
          <p:cNvPr id="86" name="Google Shape;86;p5"/>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6" descr="Schermafbeelding 2017-11-05 om 14.52.52.png"/>
          <p:cNvPicPr preferRelativeResize="0"/>
          <p:nvPr/>
        </p:nvPicPr>
        <p:blipFill rotWithShape="1">
          <a:blip r:embed="rId3">
            <a:alphaModFix/>
          </a:blip>
          <a:srcRect/>
          <a:stretch/>
        </p:blipFill>
        <p:spPr>
          <a:xfrm>
            <a:off x="3902913" y="543039"/>
            <a:ext cx="4553080" cy="2110465"/>
          </a:xfrm>
          <a:prstGeom prst="rect">
            <a:avLst/>
          </a:prstGeom>
          <a:noFill/>
          <a:ln>
            <a:noFill/>
          </a:ln>
        </p:spPr>
      </p:pic>
      <p:sp>
        <p:nvSpPr>
          <p:cNvPr id="92" name="Google Shape;92;p6"/>
          <p:cNvSpPr txBox="1"/>
          <p:nvPr/>
        </p:nvSpPr>
        <p:spPr>
          <a:xfrm>
            <a:off x="3953434" y="3979250"/>
            <a:ext cx="4502559" cy="73862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GB" sz="1400" b="0" i="0" u="none" strike="noStrike" cap="none">
                <a:solidFill>
                  <a:srgbClr val="0B525F"/>
                </a:solidFill>
                <a:latin typeface="Rubik Medium"/>
                <a:ea typeface="Rubik Medium"/>
                <a:cs typeface="Rubik Medium"/>
                <a:sym typeface="Rubik Medium"/>
              </a:rPr>
              <a:t>… with keynotes, position papers, inspiring examples, workshops, debates, panels with ICH-practitioners, co-creations, networking …</a:t>
            </a:r>
            <a:endParaRPr sz="1400" b="0" i="0" u="none" strike="noStrike" cap="none">
              <a:solidFill>
                <a:srgbClr val="0B525F"/>
              </a:solidFill>
              <a:latin typeface="Rubik Medium"/>
              <a:ea typeface="Rubik Medium"/>
              <a:cs typeface="Rubik Medium"/>
              <a:sym typeface="Rubik Medium"/>
            </a:endParaRPr>
          </a:p>
        </p:txBody>
      </p:sp>
      <p:pic>
        <p:nvPicPr>
          <p:cNvPr id="93" name="Google Shape;93;p6"/>
          <p:cNvPicPr preferRelativeResize="0"/>
          <p:nvPr/>
        </p:nvPicPr>
        <p:blipFill rotWithShape="1">
          <a:blip r:embed="rId4">
            <a:alphaModFix/>
          </a:blip>
          <a:srcRect/>
          <a:stretch/>
        </p:blipFill>
        <p:spPr>
          <a:xfrm>
            <a:off x="519925" y="393405"/>
            <a:ext cx="2841840" cy="2410258"/>
          </a:xfrm>
          <a:prstGeom prst="rect">
            <a:avLst/>
          </a:prstGeom>
          <a:noFill/>
          <a:ln>
            <a:noFill/>
          </a:ln>
        </p:spPr>
      </p:pic>
      <p:sp>
        <p:nvSpPr>
          <p:cNvPr id="94" name="Google Shape;94;p6"/>
          <p:cNvSpPr txBox="1"/>
          <p:nvPr/>
        </p:nvSpPr>
        <p:spPr>
          <a:xfrm>
            <a:off x="470919" y="4240873"/>
            <a:ext cx="2819127" cy="4770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GB" sz="1900" b="0" i="0" u="none" strike="noStrike" cap="none">
                <a:solidFill>
                  <a:srgbClr val="FFFFFF"/>
                </a:solidFill>
                <a:highlight>
                  <a:srgbClr val="7FB9C2"/>
                </a:highlight>
                <a:latin typeface="Rubik Medium"/>
                <a:ea typeface="Rubik Medium"/>
                <a:cs typeface="Rubik Medium"/>
                <a:sym typeface="Rubik Medium"/>
              </a:rPr>
              <a:t>ICHANDMUSEUMS.EU</a:t>
            </a:r>
            <a:endParaRPr sz="1200" b="1" i="0" u="none" strike="noStrike" cap="none">
              <a:solidFill>
                <a:srgbClr val="7FB9C2"/>
              </a:solidFill>
              <a:latin typeface="Arial"/>
              <a:ea typeface="Arial"/>
              <a:cs typeface="Arial"/>
              <a:sym typeface="Arial"/>
            </a:endParaRPr>
          </a:p>
        </p:txBody>
      </p:sp>
      <p:sp>
        <p:nvSpPr>
          <p:cNvPr id="95" name="Google Shape;95;p6"/>
          <p:cNvSpPr txBox="1"/>
          <p:nvPr/>
        </p:nvSpPr>
        <p:spPr>
          <a:xfrm>
            <a:off x="519925" y="3079131"/>
            <a:ext cx="4545134" cy="73862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194D47"/>
              </a:buClr>
              <a:buSzPts val="2000"/>
              <a:buFont typeface="Arial"/>
              <a:buNone/>
            </a:pPr>
            <a:r>
              <a:rPr lang="en-GB" sz="1400" b="0" i="0" u="none" strike="noStrike" cap="none" dirty="0">
                <a:solidFill>
                  <a:srgbClr val="0B525F"/>
                </a:solidFill>
                <a:latin typeface="Rubik Medium"/>
                <a:ea typeface="Rubik Medium"/>
                <a:cs typeface="Rubik Medium"/>
                <a:sym typeface="Rubik Medium"/>
              </a:rPr>
              <a:t>From 2017 to 2020 the project explored the variety of approaches, interactions and practices on safeguarding ICH together with museums…</a:t>
            </a:r>
            <a:endParaRPr sz="1400" b="0" i="0" u="none" strike="noStrike" cap="none" dirty="0">
              <a:solidFill>
                <a:srgbClr val="0B525F"/>
              </a:solidFill>
              <a:latin typeface="Rubik Medium"/>
              <a:ea typeface="Rubik Medium"/>
              <a:cs typeface="Rubik Medium"/>
              <a:sym typeface="Rubik Medium"/>
            </a:endParaRPr>
          </a:p>
        </p:txBody>
      </p:sp>
      <p:sp>
        <p:nvSpPr>
          <p:cNvPr id="96" name="Google Shape;96;p6"/>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3"/>
          <p:cNvPicPr preferRelativeResize="0"/>
          <p:nvPr/>
        </p:nvPicPr>
        <p:blipFill rotWithShape="1">
          <a:blip r:embed="rId3">
            <a:alphaModFix/>
          </a:blip>
          <a:srcRect/>
          <a:stretch/>
        </p:blipFill>
        <p:spPr>
          <a:xfrm>
            <a:off x="1809750" y="134470"/>
            <a:ext cx="7334250" cy="4889500"/>
          </a:xfrm>
          <a:prstGeom prst="rect">
            <a:avLst/>
          </a:prstGeom>
          <a:noFill/>
          <a:ln>
            <a:noFill/>
          </a:ln>
        </p:spPr>
      </p:pic>
      <p:pic>
        <p:nvPicPr>
          <p:cNvPr id="73" name="Google Shape;73;p3"/>
          <p:cNvPicPr preferRelativeResize="0"/>
          <p:nvPr/>
        </p:nvPicPr>
        <p:blipFill rotWithShape="1">
          <a:blip r:embed="rId4">
            <a:alphaModFix/>
          </a:blip>
          <a:srcRect r="1393"/>
          <a:stretch/>
        </p:blipFill>
        <p:spPr>
          <a:xfrm>
            <a:off x="1" y="779843"/>
            <a:ext cx="3810000" cy="3598755"/>
          </a:xfrm>
          <a:prstGeom prst="rect">
            <a:avLst/>
          </a:prstGeom>
          <a:noFill/>
          <a:ln>
            <a:noFill/>
          </a:ln>
        </p:spPr>
      </p:pic>
      <p:sp>
        <p:nvSpPr>
          <p:cNvPr id="74" name="Google Shape;74;p3"/>
          <p:cNvSpPr/>
          <p:nvPr/>
        </p:nvSpPr>
        <p:spPr>
          <a:xfrm>
            <a:off x="0" y="0"/>
            <a:ext cx="9144000" cy="5143500"/>
          </a:xfrm>
          <a:prstGeom prst="rect">
            <a:avLst/>
          </a:prstGeom>
          <a:noFill/>
          <a:ln w="76200" cap="flat" cmpd="sng">
            <a:solidFill>
              <a:srgbClr val="7FB9C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890</TotalTime>
  <Words>3026</Words>
  <Application>Microsoft Macintosh PowerPoint</Application>
  <PresentationFormat>Diavoorstelling (16:9)</PresentationFormat>
  <Paragraphs>272</Paragraphs>
  <Slides>50</Slides>
  <Notes>39</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50</vt:i4>
      </vt:variant>
    </vt:vector>
  </HeadingPairs>
  <TitlesOfParts>
    <vt:vector size="58" baseType="lpstr">
      <vt:lpstr>Arial</vt:lpstr>
      <vt:lpstr>Rubik ExtraBold</vt:lpstr>
      <vt:lpstr>Rubik Light</vt:lpstr>
      <vt:lpstr>Rubik</vt:lpstr>
      <vt:lpstr>Rubik Medium</vt:lpstr>
      <vt:lpstr>Rubik Black</vt:lpstr>
      <vt:lpstr>Wingdings</vt:lpstr>
      <vt:lpstr>Simple Light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Evdokia Tsakiridis</cp:lastModifiedBy>
  <cp:revision>6</cp:revision>
  <dcterms:modified xsi:type="dcterms:W3CDTF">2024-11-11T18:02:05Z</dcterms:modified>
</cp:coreProperties>
</file>